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D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642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F183C-E926-4313-AC26-56F30C376892}" type="datetimeFigureOut">
              <a:rPr lang="ru-RU" smtClean="0"/>
              <a:t>15.05.2021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75BB0-8FBE-4120-94DD-85A3D58F0F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893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7" y="4581526"/>
            <a:ext cx="10752667" cy="86677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4417" y="5495925"/>
            <a:ext cx="10752667" cy="68580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 sz="3400" b="1"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  <p:sp>
        <p:nvSpPr>
          <p:cNvPr id="1105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DB644ED-FE44-4E8E-8092-61F5B08A46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F90FB7-68C0-4039-9E53-A3AD9BD5A2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991549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07451" y="476250"/>
            <a:ext cx="2760133" cy="59055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27051" y="476250"/>
            <a:ext cx="8077200" cy="59055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A6B08-4A46-4DD8-8182-C8DB7486B6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796276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4424BD-4B55-447A-AAEC-A2255EE3F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823783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DBEA7-4A74-42B9-89C2-AE38665FCF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75235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27051" y="1557338"/>
            <a:ext cx="5418667" cy="4824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48917" y="1557338"/>
            <a:ext cx="5418667" cy="4824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4836F-4581-434F-9D61-6C8E992F6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025854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F9373-2A17-411B-838C-B84419F80C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556291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4B0816-5692-4456-B81A-6440791D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680516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90AC13-9162-4C4C-BA7C-408EAD67B3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83751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DD4D9-07DA-4EAB-A2B0-E37938373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8369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75548-0005-42B9-A7A3-822A1907DF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110531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27051" y="476251"/>
            <a:ext cx="11040533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Заголовок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7051" y="1557338"/>
            <a:ext cx="11040533" cy="48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		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endParaRPr lang="en-US"/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  <p:sp>
        <p:nvSpPr>
          <p:cNvPr id="1095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D145A1C7-9BA5-4506-87CD-F9CC5D43C0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spd="med">
    <p:fade thruBlk="1"/>
  </p:transition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4437112"/>
            <a:ext cx="7772400" cy="1727597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54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Язык разметки гипертекста </a:t>
            </a:r>
            <a:r>
              <a:rPr lang="en-US" sz="54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HTML</a:t>
            </a:r>
            <a:endParaRPr lang="ru-RU" sz="540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DF68CE2D-A715-4D11-AD12-51B1C2E24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solidFill>
                <a:srgbClr val="002F53"/>
              </a:solidFill>
              <a:latin typeface="Century Gothic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1559496" y="260648"/>
            <a:ext cx="8651304" cy="936104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44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Структурные теги </a:t>
            </a:r>
            <a:r>
              <a:rPr lang="en-US" sz="44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HTML</a:t>
            </a:r>
            <a:endParaRPr lang="ru-RU" sz="440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13316" name="Rectangle 4"/>
          <p:cNvSpPr>
            <a:spLocks noGrp="1" noChangeArrowheads="1"/>
          </p:cNvSpPr>
          <p:nvPr>
            <p:ph idx="1"/>
          </p:nvPr>
        </p:nvSpPr>
        <p:spPr>
          <a:xfrm>
            <a:off x="551384" y="1484785"/>
            <a:ext cx="10945216" cy="3960217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>
                <a:solidFill>
                  <a:srgbClr val="C00000"/>
                </a:solidFill>
              </a:rPr>
              <a:t>Тег &lt;</a:t>
            </a:r>
            <a:r>
              <a:rPr lang="en-US" sz="2800" b="1" dirty="0">
                <a:solidFill>
                  <a:srgbClr val="C00000"/>
                </a:solidFill>
              </a:rPr>
              <a:t>title</a:t>
            </a:r>
            <a:r>
              <a:rPr lang="ru-RU" sz="2800" b="1" dirty="0">
                <a:solidFill>
                  <a:srgbClr val="C00000"/>
                </a:solidFill>
              </a:rPr>
              <a:t>&gt;</a:t>
            </a:r>
            <a:r>
              <a:rPr lang="ru-RU" sz="2800" dirty="0">
                <a:solidFill>
                  <a:srgbClr val="C00000"/>
                </a:solidFill>
              </a:rPr>
              <a:t> </a:t>
            </a:r>
            <a:r>
              <a:rPr lang="ru-RU" sz="2800" dirty="0"/>
              <a:t>определяет название документа, которое появится в верхней строке окна браузера. </a:t>
            </a:r>
            <a:endParaRPr lang="ru-RU" sz="2800" b="1" dirty="0"/>
          </a:p>
          <a:p>
            <a:pPr marL="0" indent="0">
              <a:buNone/>
            </a:pPr>
            <a:r>
              <a:rPr lang="ru-RU" sz="2800" b="1" dirty="0">
                <a:solidFill>
                  <a:srgbClr val="C00000"/>
                </a:solidFill>
              </a:rPr>
              <a:t>Тег&lt;</a:t>
            </a:r>
            <a:r>
              <a:rPr lang="en-US" sz="2800" b="1" dirty="0">
                <a:solidFill>
                  <a:srgbClr val="C00000"/>
                </a:solidFill>
              </a:rPr>
              <a:t>body</a:t>
            </a:r>
            <a:r>
              <a:rPr lang="ru-RU" sz="2800" b="1" dirty="0">
                <a:solidFill>
                  <a:srgbClr val="C00000"/>
                </a:solidFill>
              </a:rPr>
              <a:t>&gt; (</a:t>
            </a:r>
            <a:r>
              <a:rPr lang="en-US" sz="2800" b="1" dirty="0">
                <a:solidFill>
                  <a:srgbClr val="C00000"/>
                </a:solidFill>
              </a:rPr>
              <a:t>body</a:t>
            </a:r>
            <a:r>
              <a:rPr lang="ru-RU" sz="2800" b="1" dirty="0">
                <a:solidFill>
                  <a:srgbClr val="C00000"/>
                </a:solidFill>
              </a:rPr>
              <a:t>&gt;…&lt;/</a:t>
            </a:r>
            <a:r>
              <a:rPr lang="en-US" sz="2800" b="1" dirty="0">
                <a:solidFill>
                  <a:srgbClr val="C00000"/>
                </a:solidFill>
              </a:rPr>
              <a:t>body</a:t>
            </a:r>
            <a:r>
              <a:rPr lang="ru-RU" sz="2800" b="1" dirty="0">
                <a:solidFill>
                  <a:srgbClr val="C00000"/>
                </a:solidFill>
              </a:rPr>
              <a:t>&gt;)</a:t>
            </a:r>
            <a:endParaRPr lang="ru-RU" sz="28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2800" dirty="0"/>
              <a:t>Тег &lt;</a:t>
            </a:r>
            <a:r>
              <a:rPr lang="en-US" sz="2800" dirty="0"/>
              <a:t>body</a:t>
            </a:r>
            <a:r>
              <a:rPr lang="ru-RU" sz="2800" dirty="0"/>
              <a:t>&gt; определяет начало и конец основной части (тела) HTML-документа. В теле документа находится его содержимое (часть документа, которая выводится в окно браузера). Атрибуты этого тега оказывают влияние на весь документ.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217E651B-85C6-4420-B564-2220763F0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188914"/>
            <a:ext cx="8229600" cy="1079847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44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Основные понятия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551384" y="1556494"/>
            <a:ext cx="11089232" cy="3745011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>
                <a:solidFill>
                  <a:srgbClr val="C00000"/>
                </a:solidFill>
              </a:rPr>
              <a:t>WWW</a:t>
            </a:r>
            <a:r>
              <a:rPr lang="ru-RU" b="1" u="sng" dirty="0">
                <a:solidFill>
                  <a:srgbClr val="C00000"/>
                </a:solidFill>
              </a:rPr>
              <a:t> (</a:t>
            </a:r>
            <a:r>
              <a:rPr lang="en-US" b="1" u="sng" dirty="0">
                <a:solidFill>
                  <a:srgbClr val="C00000"/>
                </a:solidFill>
              </a:rPr>
              <a:t>World Wide Web</a:t>
            </a:r>
            <a:r>
              <a:rPr lang="ru-RU" b="1" u="sng" dirty="0">
                <a:solidFill>
                  <a:srgbClr val="C00000"/>
                </a:solidFill>
              </a:rPr>
              <a:t>)</a:t>
            </a:r>
            <a:r>
              <a:rPr lang="ru-RU" b="1" dirty="0"/>
              <a:t> – </a:t>
            </a:r>
            <a:r>
              <a:rPr lang="ru-RU" dirty="0"/>
              <a:t>«</a:t>
            </a:r>
            <a:r>
              <a:rPr lang="ru-RU" i="1" dirty="0"/>
              <a:t>Всемирная паутина</a:t>
            </a:r>
            <a:r>
              <a:rPr lang="ru-RU" dirty="0"/>
              <a:t>» – система Интернет, предназначенная для гипертекстового связывания файлов, хранящихся в сети на компьютерах во всем мире.</a:t>
            </a:r>
          </a:p>
          <a:p>
            <a:pPr marL="0" indent="0">
              <a:buNone/>
            </a:pPr>
            <a:r>
              <a:rPr lang="en-US" b="1" u="sng" dirty="0">
                <a:solidFill>
                  <a:srgbClr val="C00000"/>
                </a:solidFill>
              </a:rPr>
              <a:t>Web</a:t>
            </a:r>
            <a:r>
              <a:rPr lang="ru-RU" b="1" u="sng" dirty="0">
                <a:solidFill>
                  <a:srgbClr val="C00000"/>
                </a:solidFill>
              </a:rPr>
              <a:t>-сервер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/>
              <a:t>– </a:t>
            </a:r>
            <a:r>
              <a:rPr lang="ru-RU" dirty="0"/>
              <a:t>компьютер в сети Интернет, хранящий </a:t>
            </a:r>
            <a:r>
              <a:rPr lang="en-US" dirty="0"/>
              <a:t>Web</a:t>
            </a:r>
            <a:r>
              <a:rPr lang="ru-RU" dirty="0"/>
              <a:t>-страницы и соответствующее программное обеспечение для работы с ними.</a:t>
            </a:r>
          </a:p>
          <a:p>
            <a:pPr marL="0" indent="0">
              <a:buNone/>
            </a:pPr>
            <a:endParaRPr lang="ru-RU" sz="360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C9A0E79D-0882-407A-BDED-271C89EB9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solidFill>
                <a:srgbClr val="002F53"/>
              </a:solidFill>
              <a:latin typeface="Century Gothic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1981200" y="116632"/>
            <a:ext cx="8229600" cy="1152128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44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Основные понятия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idx="1"/>
          </p:nvPr>
        </p:nvSpPr>
        <p:spPr>
          <a:xfrm>
            <a:off x="623392" y="1484785"/>
            <a:ext cx="10873208" cy="4830763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>
                <a:solidFill>
                  <a:srgbClr val="C00000"/>
                </a:solidFill>
              </a:rPr>
              <a:t>Web</a:t>
            </a:r>
            <a:r>
              <a:rPr lang="ru-RU" b="1" u="sng" dirty="0">
                <a:solidFill>
                  <a:srgbClr val="C00000"/>
                </a:solidFill>
              </a:rPr>
              <a:t>-страница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/>
              <a:t>– </a:t>
            </a:r>
            <a:r>
              <a:rPr lang="ru-RU" dirty="0"/>
              <a:t>основной документ, используемый во всемирной паутине </a:t>
            </a:r>
            <a:r>
              <a:rPr lang="en-US" dirty="0"/>
              <a:t>WWW</a:t>
            </a:r>
            <a:r>
              <a:rPr lang="ru-RU" dirty="0"/>
              <a:t>. Это комбинированный документ, который может содержать  текст, рисунки, таблицы, диаграммы, анимированные изображения.</a:t>
            </a:r>
          </a:p>
          <a:p>
            <a:pPr marL="0" indent="0">
              <a:buNone/>
            </a:pPr>
            <a:r>
              <a:rPr lang="en-US" b="1" u="sng" dirty="0">
                <a:solidFill>
                  <a:srgbClr val="C00000"/>
                </a:solidFill>
              </a:rPr>
              <a:t>Web</a:t>
            </a:r>
            <a:r>
              <a:rPr lang="ru-RU" b="1" u="sng" dirty="0">
                <a:solidFill>
                  <a:srgbClr val="C00000"/>
                </a:solidFill>
              </a:rPr>
              <a:t>-сайт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/>
              <a:t>– </a:t>
            </a:r>
            <a:r>
              <a:rPr lang="ru-RU" dirty="0"/>
              <a:t>совокупность</a:t>
            </a:r>
            <a:r>
              <a:rPr lang="ru-RU" b="1" dirty="0"/>
              <a:t> </a:t>
            </a:r>
            <a:r>
              <a:rPr lang="ru-RU" dirty="0"/>
              <a:t>нескольких </a:t>
            </a:r>
            <a:r>
              <a:rPr lang="en-US" dirty="0"/>
              <a:t>Web</a:t>
            </a:r>
            <a:r>
              <a:rPr lang="ru-RU" dirty="0"/>
              <a:t>-страниц, объединенных одной темой. 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C598CAA1-1D22-45A4-AB94-DB6283696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solidFill>
                <a:srgbClr val="002F53"/>
              </a:solidFill>
              <a:latin typeface="Century Gothic" pitchFamily="34" charset="0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idx="1"/>
          </p:nvPr>
        </p:nvSpPr>
        <p:spPr>
          <a:xfrm>
            <a:off x="623392" y="1446213"/>
            <a:ext cx="10873208" cy="3999011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>
                <a:solidFill>
                  <a:srgbClr val="C00000"/>
                </a:solidFill>
              </a:rPr>
              <a:t>Гипертекст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/>
              <a:t>– </a:t>
            </a:r>
            <a:r>
              <a:rPr lang="ru-RU" dirty="0"/>
              <a:t>электронный документ, который содержит в себе ссылки на другие документы.</a:t>
            </a:r>
            <a:endParaRPr lang="ru-RU" b="1" u="sng" dirty="0"/>
          </a:p>
          <a:p>
            <a:pPr marL="0" indent="0">
              <a:buNone/>
            </a:pPr>
            <a:r>
              <a:rPr lang="ru-RU" b="1" u="sng" dirty="0">
                <a:solidFill>
                  <a:srgbClr val="C00000"/>
                </a:solidFill>
              </a:rPr>
              <a:t>Гиперссылка</a:t>
            </a:r>
            <a:r>
              <a:rPr lang="ru-RU" b="1" dirty="0"/>
              <a:t> – </a:t>
            </a:r>
            <a:r>
              <a:rPr lang="ru-RU" dirty="0"/>
              <a:t>связь между различными компонентами информации.</a:t>
            </a:r>
          </a:p>
          <a:p>
            <a:pPr marL="0" indent="0">
              <a:buNone/>
            </a:pPr>
            <a:r>
              <a:rPr lang="ru-RU" dirty="0"/>
              <a:t>Гипертекст вместе с внедренными в него ссылками образует </a:t>
            </a:r>
            <a:r>
              <a:rPr lang="ru-RU" b="1" u="sng" dirty="0" err="1"/>
              <a:t>гиперсреду</a:t>
            </a:r>
            <a:r>
              <a:rPr lang="ru-RU" dirty="0"/>
              <a:t>.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390EE53-2B19-4D9A-8660-48FCB27F0A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16632"/>
            <a:ext cx="8229600" cy="1152128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44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Основные понятия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2951397D-79FC-415A-A68E-5B33593A7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981200" y="12684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solidFill>
                <a:srgbClr val="002F53"/>
              </a:solidFill>
              <a:latin typeface="Century Gothic" pitchFamily="34" charset="0"/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idx="1"/>
          </p:nvPr>
        </p:nvSpPr>
        <p:spPr>
          <a:xfrm>
            <a:off x="551384" y="1412776"/>
            <a:ext cx="11017223" cy="46805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Web</a:t>
            </a:r>
            <a:r>
              <a:rPr lang="ru-RU" dirty="0"/>
              <a:t>-страницы</a:t>
            </a:r>
            <a:r>
              <a:rPr lang="ru-RU" b="1" dirty="0"/>
              <a:t> </a:t>
            </a:r>
            <a:r>
              <a:rPr lang="ru-RU" dirty="0"/>
              <a:t>создаются с помощью специальных правил, а правила определяются с помощью языка разметки HTML.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Web</a:t>
            </a:r>
            <a:r>
              <a:rPr lang="ru-RU" dirty="0"/>
              <a:t>-страницы просматриваются специальными программами – </a:t>
            </a:r>
            <a:r>
              <a:rPr lang="ru-RU" b="1" u="sng" dirty="0">
                <a:solidFill>
                  <a:srgbClr val="C00000"/>
                </a:solidFill>
              </a:rPr>
              <a:t>браузерами</a:t>
            </a:r>
            <a:r>
              <a:rPr lang="ru-RU" u="sng" dirty="0">
                <a:solidFill>
                  <a:srgbClr val="C00000"/>
                </a:solidFill>
              </a:rPr>
              <a:t>.</a:t>
            </a:r>
            <a:endParaRPr lang="ru-RU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dirty="0"/>
              <a:t>Самые</a:t>
            </a:r>
            <a:r>
              <a:rPr lang="en-US" dirty="0"/>
              <a:t> </a:t>
            </a:r>
            <a:r>
              <a:rPr lang="ru-RU" dirty="0"/>
              <a:t>популярные</a:t>
            </a:r>
            <a:r>
              <a:rPr lang="en-US" dirty="0"/>
              <a:t> </a:t>
            </a:r>
            <a:r>
              <a:rPr lang="ru-RU" dirty="0"/>
              <a:t>браузеры</a:t>
            </a:r>
            <a:r>
              <a:rPr lang="en-US" dirty="0"/>
              <a:t>: Internet Explorer, Netscape Navigator, Opera.</a:t>
            </a:r>
            <a:endParaRPr lang="ru-RU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8A34830-655C-46E8-8904-DCF2C6D055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16632"/>
            <a:ext cx="8229600" cy="1152128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44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Основные понятия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24018F13-42BA-4F8E-9957-1A684D317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solidFill>
                <a:srgbClr val="002F53"/>
              </a:solidFill>
              <a:latin typeface="Century Gothic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1981200" y="116632"/>
            <a:ext cx="8229600" cy="108012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44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Тег 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idx="1"/>
          </p:nvPr>
        </p:nvSpPr>
        <p:spPr>
          <a:xfrm>
            <a:off x="479376" y="1412777"/>
            <a:ext cx="11233248" cy="172819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Основным понятием языка HTML является понятие тег. </a:t>
            </a:r>
          </a:p>
          <a:p>
            <a:pPr marL="0" indent="0">
              <a:buNone/>
            </a:pPr>
            <a:r>
              <a:rPr lang="ru-RU" b="1" u="sng" dirty="0">
                <a:solidFill>
                  <a:srgbClr val="C00000"/>
                </a:solidFill>
              </a:rPr>
              <a:t>ТЕГ</a:t>
            </a:r>
            <a:r>
              <a:rPr lang="ru-RU" dirty="0"/>
              <a:t> – инструкция браузеру, указывающая способ отображения информации. </a:t>
            </a:r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8197" name="Picture 5" descr="Рис.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3750" y="3429000"/>
            <a:ext cx="8184396" cy="25202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0BB11F1E-1E17-4DDF-BDF3-2CB917ED5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solidFill>
                <a:srgbClr val="002F53"/>
              </a:solidFill>
              <a:latin typeface="Century Gothic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1992313" y="188914"/>
            <a:ext cx="8229600" cy="863823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Структура HTML</a:t>
            </a:r>
            <a:r>
              <a:rPr lang="en-US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-</a:t>
            </a:r>
            <a:r>
              <a:rPr lang="ru-RU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документа</a:t>
            </a:r>
          </a:p>
        </p:txBody>
      </p:sp>
      <p:pic>
        <p:nvPicPr>
          <p:cNvPr id="9221" name="Picture 5" descr="Рис.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9336" y="1608585"/>
            <a:ext cx="6766519" cy="47974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 Box 5">
            <a:extLst>
              <a:ext uri="{FF2B5EF4-FFF2-40B4-BE49-F238E27FC236}">
                <a16:creationId xmlns:a16="http://schemas.microsoft.com/office/drawing/2014/main" id="{48D649EF-E254-4B5F-A003-B4EA7762E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4979" y="1611760"/>
            <a:ext cx="6217021" cy="48244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kumimoji="1"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kumimoji="1" sz="2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kumimoji="1"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kumimoji="1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kumimoji="1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kumimoji="1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kumimoji="1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kumimoji="1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kumimoji="1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2788" indent="-712788">
              <a:buFont typeface="Wingdings" pitchFamily="2" charset="2"/>
              <a:buNone/>
            </a:pPr>
            <a:r>
              <a:rPr lang="en-US" sz="24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&lt;HTML&gt;</a:t>
            </a:r>
            <a:endParaRPr lang="ru-RU" sz="2400" b="1" kern="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12788" indent="-712788">
              <a:buFont typeface="Wingdings" pitchFamily="2" charset="2"/>
              <a:buNone/>
            </a:pPr>
            <a:r>
              <a:rPr lang="ru-RU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&lt;HEAD&gt; </a:t>
            </a:r>
            <a:endParaRPr lang="ru-RU" sz="2400" b="1" kern="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12788" indent="-712788">
              <a:buFont typeface="Wingdings" pitchFamily="2" charset="2"/>
              <a:buNone/>
            </a:pPr>
            <a:r>
              <a:rPr lang="ru-RU" sz="2400" b="1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</a:t>
            </a:r>
            <a:r>
              <a:rPr lang="en-US" sz="2400" b="1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&lt;TITLE&gt;</a:t>
            </a:r>
            <a:r>
              <a:rPr lang="ru-RU" sz="2400" b="1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Упражнение 1</a:t>
            </a:r>
            <a:r>
              <a:rPr lang="en-US" sz="2400" b="1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&lt;/TITLE&gt;</a:t>
            </a:r>
            <a:endParaRPr lang="ru-RU" sz="2400" b="1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12788" indent="-712788">
              <a:buFont typeface="Wingdings" pitchFamily="2" charset="2"/>
              <a:buNone/>
            </a:pPr>
            <a:r>
              <a:rPr lang="ru-RU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en-US" sz="24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&lt;/HEAD&gt; </a:t>
            </a:r>
            <a:endParaRPr lang="ru-RU" sz="2400" b="1" kern="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12788" indent="-712788">
              <a:buFont typeface="Wingdings" pitchFamily="2" charset="2"/>
              <a:buNone/>
            </a:pPr>
            <a:r>
              <a:rPr lang="ru-RU" sz="2400" b="1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  <a:r>
              <a:rPr lang="ru-RU" sz="2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&lt;</a:t>
            </a:r>
            <a:r>
              <a:rPr lang="en-US" sz="2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BODY</a:t>
            </a:r>
            <a:r>
              <a:rPr lang="ru-RU" sz="2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&gt;</a:t>
            </a:r>
          </a:p>
          <a:p>
            <a:pPr marL="712788" indent="-712788">
              <a:buFont typeface="Wingdings" pitchFamily="2" charset="2"/>
              <a:buNone/>
            </a:pPr>
            <a:r>
              <a:rPr lang="ru-RU" sz="2400" b="1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&lt;</a:t>
            </a:r>
            <a:r>
              <a:rPr lang="en-US" sz="2400" b="1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</a:t>
            </a:r>
            <a:r>
              <a:rPr lang="ru-RU" sz="2400" b="1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1&gt;Первый </a:t>
            </a:r>
            <a:r>
              <a:rPr lang="en-US" sz="2400" b="1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HTML</a:t>
            </a:r>
            <a:r>
              <a:rPr lang="ru-RU" sz="2400" b="1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-документ&lt;/</a:t>
            </a:r>
            <a:r>
              <a:rPr lang="en-US" sz="2400" b="1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</a:t>
            </a:r>
            <a:r>
              <a:rPr lang="ru-RU" sz="2400" b="1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1&gt; </a:t>
            </a:r>
          </a:p>
          <a:p>
            <a:pPr marL="712788" indent="-712788">
              <a:buFont typeface="Wingdings" pitchFamily="2" charset="2"/>
              <a:buNone/>
            </a:pPr>
            <a:r>
              <a:rPr lang="ru-RU" sz="2400" b="1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&lt;HR&gt;</a:t>
            </a:r>
          </a:p>
          <a:p>
            <a:pPr marL="712788" indent="-712788">
              <a:buFont typeface="Wingdings" pitchFamily="2" charset="2"/>
              <a:buNone/>
            </a:pPr>
            <a:r>
              <a:rPr lang="ru-RU" sz="2400" b="1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Браузер – программа для просмотра  </a:t>
            </a:r>
            <a:r>
              <a:rPr lang="en-US" sz="2400" b="1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Web</a:t>
            </a:r>
            <a:r>
              <a:rPr lang="ru-RU" sz="2400" b="1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-страниц</a:t>
            </a:r>
          </a:p>
          <a:p>
            <a:pPr marL="712788" indent="-712788">
              <a:buFont typeface="Wingdings" pitchFamily="2" charset="2"/>
              <a:buNone/>
            </a:pPr>
            <a:r>
              <a:rPr lang="ru-RU" sz="2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&lt;/</a:t>
            </a:r>
            <a:r>
              <a:rPr lang="en-US" sz="2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BODY</a:t>
            </a:r>
            <a:r>
              <a:rPr lang="ru-RU" sz="2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&gt;</a:t>
            </a:r>
          </a:p>
          <a:p>
            <a:pPr marL="712788" indent="-712788">
              <a:buFont typeface="Wingdings" pitchFamily="2" charset="2"/>
              <a:buNone/>
            </a:pPr>
            <a:r>
              <a:rPr lang="ru-RU" sz="24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&lt;/</a:t>
            </a:r>
            <a:r>
              <a:rPr lang="en-US" sz="24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HTML</a:t>
            </a:r>
            <a:r>
              <a:rPr lang="ru-RU" sz="24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&gt;</a:t>
            </a:r>
          </a:p>
          <a:p>
            <a:pPr marL="712788" indent="-712788">
              <a:spcBef>
                <a:spcPct val="0"/>
              </a:spcBef>
              <a:buFont typeface="Wingdings" pitchFamily="2" charset="2"/>
              <a:buNone/>
            </a:pPr>
            <a:endParaRPr lang="ru-RU" sz="1400" b="1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50410E1F-3147-41ED-B601-044C3E9BB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solidFill>
                <a:srgbClr val="002F53"/>
              </a:solidFill>
              <a:latin typeface="Century Gothic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xfrm>
            <a:off x="527051" y="299789"/>
            <a:ext cx="11040533" cy="1051176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44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Памятка</a:t>
            </a:r>
          </a:p>
        </p:txBody>
      </p:sp>
      <p:sp>
        <p:nvSpPr>
          <p:cNvPr id="11269" name="Text Box 5"/>
          <p:cNvSpPr txBox="1">
            <a:spLocks noGrp="1" noChangeArrowheads="1"/>
          </p:cNvSpPr>
          <p:nvPr>
            <p:ph idx="1"/>
          </p:nvPr>
        </p:nvSpPr>
        <p:spPr>
          <a:xfrm>
            <a:off x="901080" y="1844824"/>
            <a:ext cx="10379496" cy="2736304"/>
          </a:xfr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609600" indent="-609600">
              <a:buFontTx/>
              <a:buAutoNum type="arabicPeriod"/>
            </a:pP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Текст пишется в Блокноте</a:t>
            </a:r>
          </a:p>
          <a:p>
            <a:pPr marL="609600" indent="-609600">
              <a:buFontTx/>
              <a:buAutoNum type="arabicPeriod"/>
            </a:pP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Сохранить как … (формат </a:t>
            </a:r>
            <a:r>
              <a:rPr lang="ru-RU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установмть</a:t>
            </a: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.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htm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или .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html</a:t>
            </a: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  <a:p>
            <a:pPr marL="609600" indent="-609600">
              <a:buFontTx/>
              <a:buAutoNum type="arabicPeriod"/>
            </a:pP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Имя титульной (главной) страницы: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index</a:t>
            </a: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htm</a:t>
            </a:r>
            <a:endParaRPr lang="ru-RU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FC6071A0-B7AE-4531-AF14-3482D82FB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endParaRPr lang="ru-RU" sz="2800">
              <a:solidFill>
                <a:srgbClr val="002F53"/>
              </a:solidFill>
              <a:latin typeface="Century Gothic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xfrm>
            <a:off x="1921342" y="188641"/>
            <a:ext cx="8280400" cy="1090315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44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Структурные теги </a:t>
            </a:r>
            <a:r>
              <a:rPr lang="en-US" sz="44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HTML</a:t>
            </a:r>
            <a:endParaRPr lang="ru-RU" sz="440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idx="1"/>
          </p:nvPr>
        </p:nvSpPr>
        <p:spPr>
          <a:xfrm>
            <a:off x="551384" y="1484785"/>
            <a:ext cx="11161239" cy="4536503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>
                <a:solidFill>
                  <a:srgbClr val="C00000"/>
                </a:solidFill>
              </a:rPr>
              <a:t>Тег &lt;</a:t>
            </a:r>
            <a:r>
              <a:rPr lang="en-US" sz="2800" b="1" dirty="0">
                <a:solidFill>
                  <a:srgbClr val="C00000"/>
                </a:solidFill>
              </a:rPr>
              <a:t>html</a:t>
            </a:r>
            <a:r>
              <a:rPr lang="ru-RU" sz="2800" b="1" dirty="0">
                <a:solidFill>
                  <a:srgbClr val="C00000"/>
                </a:solidFill>
              </a:rPr>
              <a:t>&gt; (&lt;</a:t>
            </a:r>
            <a:r>
              <a:rPr lang="en-US" sz="2800" b="1" dirty="0">
                <a:solidFill>
                  <a:srgbClr val="C00000"/>
                </a:solidFill>
              </a:rPr>
              <a:t>html</a:t>
            </a:r>
            <a:r>
              <a:rPr lang="ru-RU" sz="2800" b="1" dirty="0">
                <a:solidFill>
                  <a:srgbClr val="C00000"/>
                </a:solidFill>
              </a:rPr>
              <a:t>&gt; … &lt;/</a:t>
            </a:r>
            <a:r>
              <a:rPr lang="en-US" sz="2800" b="1" dirty="0">
                <a:solidFill>
                  <a:srgbClr val="C00000"/>
                </a:solidFill>
              </a:rPr>
              <a:t>html</a:t>
            </a:r>
            <a:r>
              <a:rPr lang="ru-RU" sz="2800" b="1" dirty="0">
                <a:solidFill>
                  <a:srgbClr val="C00000"/>
                </a:solidFill>
              </a:rPr>
              <a:t>&gt;)</a:t>
            </a:r>
          </a:p>
          <a:p>
            <a:pPr marL="0" indent="0">
              <a:buNone/>
            </a:pPr>
            <a:r>
              <a:rPr lang="ru-RU" sz="2800" dirty="0"/>
              <a:t>Этот тег помещают в начало и конец документа, сообщая браузеру, что весь документ составлен на </a:t>
            </a:r>
            <a:r>
              <a:rPr lang="en-US" sz="2800" dirty="0"/>
              <a:t>HTML</a:t>
            </a:r>
            <a:r>
              <a:rPr lang="ru-RU" sz="2800" dirty="0"/>
              <a:t>. </a:t>
            </a:r>
            <a:endParaRPr lang="ru-RU" sz="2800" b="1" dirty="0"/>
          </a:p>
          <a:p>
            <a:pPr marL="0" indent="0">
              <a:buNone/>
            </a:pPr>
            <a:r>
              <a:rPr lang="ru-RU" sz="2800" b="1" dirty="0">
                <a:solidFill>
                  <a:srgbClr val="C00000"/>
                </a:solidFill>
              </a:rPr>
              <a:t>Тег &lt;</a:t>
            </a:r>
            <a:r>
              <a:rPr lang="en-US" sz="2800" b="1" dirty="0">
                <a:solidFill>
                  <a:srgbClr val="C00000"/>
                </a:solidFill>
              </a:rPr>
              <a:t>head</a:t>
            </a:r>
            <a:r>
              <a:rPr lang="ru-RU" sz="2800" b="1" dirty="0">
                <a:solidFill>
                  <a:srgbClr val="C00000"/>
                </a:solidFill>
              </a:rPr>
              <a:t>&gt; (&lt;</a:t>
            </a:r>
            <a:r>
              <a:rPr lang="en-US" sz="2800" b="1" dirty="0">
                <a:solidFill>
                  <a:srgbClr val="C00000"/>
                </a:solidFill>
              </a:rPr>
              <a:t>head</a:t>
            </a:r>
            <a:r>
              <a:rPr lang="ru-RU" sz="2800" b="1" dirty="0">
                <a:solidFill>
                  <a:srgbClr val="C00000"/>
                </a:solidFill>
              </a:rPr>
              <a:t>&gt;... &lt;/ </a:t>
            </a:r>
            <a:r>
              <a:rPr lang="en-US" sz="2800" b="1" dirty="0">
                <a:solidFill>
                  <a:srgbClr val="C00000"/>
                </a:solidFill>
              </a:rPr>
              <a:t>head</a:t>
            </a:r>
            <a:r>
              <a:rPr lang="ru-RU" sz="2800" b="1" dirty="0">
                <a:solidFill>
                  <a:srgbClr val="C00000"/>
                </a:solidFill>
              </a:rPr>
              <a:t> &gt;)</a:t>
            </a:r>
            <a:endParaRPr lang="ru-RU" sz="28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2800" dirty="0"/>
              <a:t>Тег &lt;</a:t>
            </a:r>
            <a:r>
              <a:rPr lang="en-US" sz="2800" dirty="0"/>
              <a:t>head</a:t>
            </a:r>
            <a:r>
              <a:rPr lang="ru-RU" sz="2800" dirty="0"/>
              <a:t>&gt; определяет заголовок, то есть часть документа, которая содержит информацию о документе. Тег не имеет собственных атрибутов, он  используется в качестве контейнера для других тегов заголовка, таких как &lt;</a:t>
            </a:r>
            <a:r>
              <a:rPr lang="en-US" sz="2800" dirty="0"/>
              <a:t>base</a:t>
            </a:r>
            <a:r>
              <a:rPr lang="ru-RU" sz="2800" dirty="0"/>
              <a:t>&gt;, &lt;</a:t>
            </a:r>
            <a:r>
              <a:rPr lang="en-US" sz="2800" dirty="0"/>
              <a:t>meta</a:t>
            </a:r>
            <a:r>
              <a:rPr lang="ru-RU" sz="2800" dirty="0"/>
              <a:t>&gt; и &lt;</a:t>
            </a:r>
            <a:r>
              <a:rPr lang="en-US" sz="2800" dirty="0"/>
              <a:t>title</a:t>
            </a:r>
            <a:r>
              <a:rPr lang="ru-RU" sz="2800" dirty="0"/>
              <a:t>&gt;, т.е. заключаются между тегами &lt;</a:t>
            </a:r>
            <a:r>
              <a:rPr lang="en-US" sz="2800" dirty="0"/>
              <a:t>head</a:t>
            </a:r>
            <a:r>
              <a:rPr lang="ru-RU" sz="2800" dirty="0"/>
              <a:t>&gt; и &lt;/</a:t>
            </a:r>
            <a:r>
              <a:rPr lang="en-US" sz="2800" dirty="0"/>
              <a:t>head</a:t>
            </a:r>
            <a:r>
              <a:rPr lang="ru-RU" sz="2800" dirty="0"/>
              <a:t>&gt;. 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371D5992-07C9-401A-BC6C-8047E1B83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Автор проекта - Стрельникоава Людмила Васильевна</a:t>
            </a:r>
            <a:endParaRPr lang="en-US"/>
          </a:p>
        </p:txBody>
      </p:sp>
    </p:spTree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name="Going up the escalator design template">
  <a:themeElements>
    <a:clrScheme name="Тема Office 1">
      <a:dk1>
        <a:srgbClr val="1D4337"/>
      </a:dk1>
      <a:lt1>
        <a:srgbClr val="DDFFDD"/>
      </a:lt1>
      <a:dk2>
        <a:srgbClr val="1D4944"/>
      </a:dk2>
      <a:lt2>
        <a:srgbClr val="220011"/>
      </a:lt2>
      <a:accent1>
        <a:srgbClr val="71AD49"/>
      </a:accent1>
      <a:accent2>
        <a:srgbClr val="15692B"/>
      </a:accent2>
      <a:accent3>
        <a:srgbClr val="EBFFEB"/>
      </a:accent3>
      <a:accent4>
        <a:srgbClr val="17382D"/>
      </a:accent4>
      <a:accent5>
        <a:srgbClr val="BBD3B1"/>
      </a:accent5>
      <a:accent6>
        <a:srgbClr val="125E26"/>
      </a:accent6>
      <a:hlink>
        <a:srgbClr val="7A8E32"/>
      </a:hlink>
      <a:folHlink>
        <a:srgbClr val="DFE34F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Тема Office 1">
        <a:dk1>
          <a:srgbClr val="1D4337"/>
        </a:dk1>
        <a:lt1>
          <a:srgbClr val="DDFFDD"/>
        </a:lt1>
        <a:dk2>
          <a:srgbClr val="1D4944"/>
        </a:dk2>
        <a:lt2>
          <a:srgbClr val="220011"/>
        </a:lt2>
        <a:accent1>
          <a:srgbClr val="71AD49"/>
        </a:accent1>
        <a:accent2>
          <a:srgbClr val="15692B"/>
        </a:accent2>
        <a:accent3>
          <a:srgbClr val="EBFFEB"/>
        </a:accent3>
        <a:accent4>
          <a:srgbClr val="17382D"/>
        </a:accent4>
        <a:accent5>
          <a:srgbClr val="BBD3B1"/>
        </a:accent5>
        <a:accent6>
          <a:srgbClr val="125E26"/>
        </a:accent6>
        <a:hlink>
          <a:srgbClr val="7A8E32"/>
        </a:hlink>
        <a:folHlink>
          <a:srgbClr val="DFE34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58</TotalTime>
  <Words>509</Words>
  <Application>Microsoft Office PowerPoint</Application>
  <PresentationFormat>Широкоэкранный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</vt:lpstr>
      <vt:lpstr>Century Gothic</vt:lpstr>
      <vt:lpstr>Rockwell</vt:lpstr>
      <vt:lpstr>Wingdings</vt:lpstr>
      <vt:lpstr>Going up the escalator design template</vt:lpstr>
      <vt:lpstr>Язык разметки гипертекста HTML</vt:lpstr>
      <vt:lpstr>Основные понятия</vt:lpstr>
      <vt:lpstr>Основные понятия</vt:lpstr>
      <vt:lpstr>Основные понятия</vt:lpstr>
      <vt:lpstr>Основные понятия</vt:lpstr>
      <vt:lpstr>Тег </vt:lpstr>
      <vt:lpstr>Структура HTML-документа</vt:lpstr>
      <vt:lpstr>Памятка</vt:lpstr>
      <vt:lpstr>Структурные теги HTML</vt:lpstr>
      <vt:lpstr>Структурные теги HTML</vt:lpstr>
    </vt:vector>
  </TitlesOfParts>
  <Company>Дом Загородниковых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 разметки гипертекста HTML</dc:title>
  <dc:creator>Светлана</dc:creator>
  <cp:lastModifiedBy>liudmilas@dnevnik.ru</cp:lastModifiedBy>
  <cp:revision>14</cp:revision>
  <dcterms:created xsi:type="dcterms:W3CDTF">2009-03-02T15:40:41Z</dcterms:created>
  <dcterms:modified xsi:type="dcterms:W3CDTF">2021-05-15T19:52:39Z</dcterms:modified>
</cp:coreProperties>
</file>