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94" r:id="rId2"/>
    <p:sldId id="257" r:id="rId3"/>
    <p:sldId id="258" r:id="rId4"/>
    <p:sldId id="259" r:id="rId5"/>
    <p:sldId id="278" r:id="rId6"/>
    <p:sldId id="279" r:id="rId7"/>
    <p:sldId id="281" r:id="rId8"/>
    <p:sldId id="280" r:id="rId9"/>
    <p:sldId id="282" r:id="rId10"/>
    <p:sldId id="295" r:id="rId11"/>
    <p:sldId id="283" r:id="rId12"/>
    <p:sldId id="284" r:id="rId13"/>
    <p:sldId id="287" r:id="rId14"/>
    <p:sldId id="285" r:id="rId15"/>
    <p:sldId id="296" r:id="rId16"/>
    <p:sldId id="297" r:id="rId17"/>
    <p:sldId id="298" r:id="rId18"/>
    <p:sldId id="260" r:id="rId19"/>
    <p:sldId id="286" r:id="rId20"/>
    <p:sldId id="289" r:id="rId21"/>
    <p:sldId id="299" r:id="rId22"/>
    <p:sldId id="290" r:id="rId23"/>
    <p:sldId id="300" r:id="rId24"/>
    <p:sldId id="293" r:id="rId25"/>
    <p:sldId id="265" r:id="rId26"/>
    <p:sldId id="266" r:id="rId27"/>
    <p:sldId id="267" r:id="rId28"/>
    <p:sldId id="268" r:id="rId29"/>
    <p:sldId id="276" r:id="rId30"/>
    <p:sldId id="288" r:id="rId3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816" y="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D6D265-97F7-4C76-AEEC-71030FD03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95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1750BC-1F72-459B-8199-B06950D6B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0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ED1EBB-E7A1-4C0D-B8CD-3E853643FECB}" type="slidenum">
              <a:rPr lang="ru-RU" altLang="ru-RU" smtClean="0"/>
              <a:pPr eaLnBrk="1" hangingPunct="1"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781FE3-05CA-47D6-99BF-242751A2578E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65756F-65B2-4618-9C38-77F8C33DF04A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057EE-C320-4BF2-8999-FBC1D207CF1F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DE874-CBC3-44CF-A1FC-ADB1D86D8BDF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C680E4-66EB-4588-8A21-67ADE0970D5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A1285-ACEE-40DF-B533-8B95827F023A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057EE-C320-4BF2-8999-FBC1D207CF1F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28EB70-05F5-4705-99EF-167A5B86A2F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0927-898D-4A8D-B830-8EE66D31B144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884B8A-5C48-4A5C-BF75-30BB762FA0AD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2BEEDE-7BF9-4335-9769-42BAA4DDCDBF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5442F9-3E2D-4816-A685-D7C74D46559D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1615B9-9166-4A60-A4D0-3DD87688442D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47E524-4E3D-4E95-A228-F3C650ACF69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BC4973-5D20-43CA-9D0A-D5B998FABE9C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0A5BC3-2729-42EF-9628-70834413B2B9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AECAF3-4444-46F2-89FA-18A768C4306F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создаем Web-странички автор проекта - Стрельникова Л.В.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9DC0B-5991-4448-9975-05DCC1E5B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1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создаем Web-странички автор проекта - Стрельникова Л.В.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C2491-E9B3-410B-8E09-E725045CE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создаем Web-странички автор проекта - Стрельникова Л.В.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A2666-57B7-48D8-BC11-068D8A89D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60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создаем Web-странички автор проекта - Стрельникова Л.В.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C5A14-879C-464C-AEF5-FCBFC7DD6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54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создаем Web-странички автор проекта - Стрельникова Л.В.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C699E-5BC9-4690-84CF-34B0EAC2E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08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создаем Web-странички автор проекта - Стрельникова Л.В.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51273-111D-4947-88E0-C88ABDF35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6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создаем Web-странички автор проекта - Стрельникова Л.В.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7467B-FA7B-4003-8D6A-5BE9F3540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2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создаем Web-странички автор проекта - Стрельникова Л.В.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258DE-C71E-45FB-8E2E-BCBA794E4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5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создаем Web-странички автор проекта - Стрельникова Л.В.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A47B4-6D4C-4BE6-A741-C833129A9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76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создаем Web-странички автор проекта - Стрельникова Л.В.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BCD89-2DCC-4D5C-8B56-3FA423DDB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91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создаем Web-странички автор проекта - Стрельникова Л.В.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74DCD-F078-418D-861A-C33F4A18A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60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создаем Web-странички автор проекта - Стрельникова Л.В.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992E3B-CBF4-4497-8819-272B575CB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7567" y="2100160"/>
            <a:ext cx="7683487" cy="212531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eaLnBrk="1" hangingPunct="1"/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Web-</a:t>
            </a:r>
            <a:r>
              <a:rPr lang="ru-RU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страницы </a:t>
            </a:r>
            <a:br>
              <a:rPr lang="ru-RU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Язык 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HTML</a:t>
            </a:r>
            <a:endParaRPr lang="ru-RU" sz="6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21617" y="4590915"/>
            <a:ext cx="7204749" cy="49443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4000" b="1" dirty="0"/>
              <a:t>Тема </a:t>
            </a:r>
            <a:r>
              <a:rPr lang="en-US" sz="4000" b="1" dirty="0"/>
              <a:t>2</a:t>
            </a:r>
            <a:r>
              <a:rPr lang="ru-RU" sz="4000" b="1" dirty="0"/>
              <a:t>. Оформление текста</a:t>
            </a:r>
          </a:p>
        </p:txBody>
      </p:sp>
      <p:sp>
        <p:nvSpPr>
          <p:cNvPr id="3" name="Рамка 2">
            <a:extLst>
              <a:ext uri="{FF2B5EF4-FFF2-40B4-BE49-F238E27FC236}">
                <a16:creationId xmlns:a16="http://schemas.microsoft.com/office/drawing/2014/main" id="{634F444E-40BA-4D30-9023-00D85BC7BC2D}"/>
              </a:ext>
            </a:extLst>
          </p:cNvPr>
          <p:cNvSpPr/>
          <p:nvPr/>
        </p:nvSpPr>
        <p:spPr>
          <a:xfrm>
            <a:off x="551384" y="512676"/>
            <a:ext cx="11089232" cy="5724636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29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создаем Web-странички автор проекта - Стрельникова Л.В.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767408" y="443226"/>
            <a:ext cx="10729192" cy="318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―"/>
            </a:pPr>
            <a:r>
              <a:rPr lang="ru-RU" altLang="ru-RU" sz="2800" dirty="0">
                <a:latin typeface="Arial" charset="0"/>
              </a:rPr>
              <a:t>С помощью тэга </a:t>
            </a:r>
            <a:r>
              <a:rPr lang="en-US" altLang="ru-RU" sz="2800" b="1" dirty="0">
                <a:solidFill>
                  <a:srgbClr val="0070C0"/>
                </a:solidFill>
                <a:latin typeface="Arial" charset="0"/>
              </a:rPr>
              <a:t>FONT</a:t>
            </a:r>
            <a:r>
              <a:rPr lang="en-US" altLang="ru-RU" sz="2800" dirty="0">
                <a:latin typeface="Arial" charset="0"/>
              </a:rPr>
              <a:t> </a:t>
            </a:r>
            <a:r>
              <a:rPr lang="ru-RU" altLang="ru-RU" sz="2800" dirty="0">
                <a:latin typeface="Arial" charset="0"/>
              </a:rPr>
              <a:t>и его атрибутов можно задать параметры форматирования шрифта любого фрагмента текста. </a:t>
            </a:r>
          </a:p>
          <a:p>
            <a:pPr marL="1028700" lvl="1">
              <a:spcBef>
                <a:spcPct val="50000"/>
              </a:spcBef>
              <a:buFont typeface="Arial" panose="020B0604020202020204" pitchFamily="34" charset="0"/>
              <a:buChar char="―"/>
            </a:pPr>
            <a:r>
              <a:rPr lang="ru-RU" altLang="ru-RU" sz="2000" dirty="0">
                <a:latin typeface="Arial" charset="0"/>
              </a:rPr>
              <a:t>Атрибут </a:t>
            </a:r>
            <a:r>
              <a:rPr lang="en-US" altLang="ru-RU" sz="2000" dirty="0">
                <a:latin typeface="Arial" charset="0"/>
              </a:rPr>
              <a:t> </a:t>
            </a:r>
            <a:r>
              <a:rPr lang="en-US" altLang="ru-RU" sz="2000" b="1" dirty="0">
                <a:solidFill>
                  <a:srgbClr val="0070C0"/>
                </a:solidFill>
                <a:latin typeface="Arial" charset="0"/>
              </a:rPr>
              <a:t>FACE</a:t>
            </a:r>
            <a:r>
              <a:rPr lang="en-US" altLang="ru-RU" sz="2000" dirty="0">
                <a:latin typeface="Arial" charset="0"/>
              </a:rPr>
              <a:t> </a:t>
            </a:r>
            <a:r>
              <a:rPr lang="ru-RU" altLang="ru-RU" sz="2000" dirty="0">
                <a:latin typeface="Arial" charset="0"/>
              </a:rPr>
              <a:t>позволяет задать гарнитуру шрифта (например, </a:t>
            </a:r>
            <a:r>
              <a:rPr lang="en-US" altLang="ru-RU" sz="2000" b="1" dirty="0">
                <a:solidFill>
                  <a:srgbClr val="0070C0"/>
                </a:solidFill>
                <a:latin typeface="Arial" charset="0"/>
              </a:rPr>
              <a:t>FACE</a:t>
            </a:r>
            <a:r>
              <a:rPr lang="en-US" altLang="ru-RU" sz="2000" dirty="0">
                <a:latin typeface="Arial" charset="0"/>
              </a:rPr>
              <a:t>=“</a:t>
            </a:r>
            <a:r>
              <a:rPr lang="en-US" altLang="ru-RU" sz="2000" b="1" dirty="0">
                <a:solidFill>
                  <a:srgbClr val="C00000"/>
                </a:solidFill>
                <a:latin typeface="Arial" charset="0"/>
              </a:rPr>
              <a:t>Arial</a:t>
            </a:r>
            <a:r>
              <a:rPr lang="en-US" altLang="ru-RU" sz="2000" dirty="0">
                <a:latin typeface="Arial" charset="0"/>
              </a:rPr>
              <a:t>”</a:t>
            </a:r>
            <a:r>
              <a:rPr lang="ru-RU" altLang="ru-RU" sz="2000" dirty="0">
                <a:latin typeface="Arial" charset="0"/>
              </a:rPr>
              <a:t>) </a:t>
            </a:r>
          </a:p>
          <a:p>
            <a:pPr marL="1028700" lvl="1">
              <a:spcBef>
                <a:spcPct val="50000"/>
              </a:spcBef>
              <a:buFont typeface="Arial" panose="020B0604020202020204" pitchFamily="34" charset="0"/>
              <a:buChar char="―"/>
            </a:pPr>
            <a:r>
              <a:rPr lang="ru-RU" altLang="ru-RU" sz="2000" dirty="0">
                <a:latin typeface="Arial" charset="0"/>
              </a:rPr>
              <a:t>Атрибут </a:t>
            </a:r>
            <a:r>
              <a:rPr lang="en-US" altLang="ru-RU" sz="2000" b="1" dirty="0">
                <a:solidFill>
                  <a:srgbClr val="0070C0"/>
                </a:solidFill>
                <a:latin typeface="Arial" charset="0"/>
              </a:rPr>
              <a:t>SIZE</a:t>
            </a:r>
            <a:r>
              <a:rPr lang="ru-RU" altLang="ru-RU" sz="2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ru-RU" sz="2000" b="1" dirty="0">
                <a:solidFill>
                  <a:srgbClr val="0070C0"/>
                </a:solidFill>
                <a:latin typeface="Arial" charset="0"/>
              </a:rPr>
              <a:t>-</a:t>
            </a:r>
            <a:r>
              <a:rPr lang="en-US" altLang="ru-RU" sz="2000" dirty="0">
                <a:latin typeface="Arial" charset="0"/>
              </a:rPr>
              <a:t> </a:t>
            </a:r>
            <a:r>
              <a:rPr lang="ru-RU" altLang="ru-RU" sz="2000" dirty="0">
                <a:latin typeface="Arial" charset="0"/>
              </a:rPr>
              <a:t>размер шрифта (например, </a:t>
            </a:r>
            <a:r>
              <a:rPr lang="en-US" altLang="ru-RU" sz="2000" b="1" dirty="0">
                <a:solidFill>
                  <a:srgbClr val="0070C0"/>
                </a:solidFill>
                <a:latin typeface="Arial" charset="0"/>
              </a:rPr>
              <a:t>SIZE</a:t>
            </a:r>
            <a:r>
              <a:rPr lang="ru-RU" altLang="ru-RU" sz="2000" dirty="0">
                <a:latin typeface="Arial" charset="0"/>
              </a:rPr>
              <a:t>=</a:t>
            </a:r>
            <a:r>
              <a:rPr lang="ru-RU" altLang="ru-RU" sz="2000" b="1" dirty="0">
                <a:solidFill>
                  <a:srgbClr val="C00000"/>
                </a:solidFill>
                <a:latin typeface="Arial" charset="0"/>
              </a:rPr>
              <a:t>4</a:t>
            </a:r>
            <a:r>
              <a:rPr lang="ru-RU" altLang="ru-RU" sz="2000" dirty="0">
                <a:latin typeface="Arial" charset="0"/>
              </a:rPr>
              <a:t>) </a:t>
            </a:r>
          </a:p>
          <a:p>
            <a:pPr marL="1028700" lvl="1">
              <a:spcBef>
                <a:spcPct val="50000"/>
              </a:spcBef>
              <a:buFont typeface="Arial" panose="020B0604020202020204" pitchFamily="34" charset="0"/>
              <a:buChar char="―"/>
            </a:pPr>
            <a:r>
              <a:rPr lang="ru-RU" altLang="ru-RU" sz="2000" dirty="0">
                <a:latin typeface="Arial" charset="0"/>
              </a:rPr>
              <a:t>Атрибут </a:t>
            </a:r>
            <a:r>
              <a:rPr lang="en-US" altLang="ru-RU" sz="2000" b="1" dirty="0">
                <a:solidFill>
                  <a:srgbClr val="0070C0"/>
                </a:solidFill>
                <a:latin typeface="Arial" charset="0"/>
              </a:rPr>
              <a:t>COLOR</a:t>
            </a:r>
            <a:r>
              <a:rPr lang="en-US" altLang="ru-RU" sz="2000" dirty="0">
                <a:latin typeface="Arial" charset="0"/>
              </a:rPr>
              <a:t> –</a:t>
            </a:r>
            <a:r>
              <a:rPr lang="ru-RU" altLang="ru-RU" sz="2000" dirty="0">
                <a:latin typeface="Arial" charset="0"/>
              </a:rPr>
              <a:t>цвет шрифта (например, </a:t>
            </a:r>
            <a:r>
              <a:rPr lang="en-US" altLang="ru-RU" sz="2000" b="1" dirty="0">
                <a:solidFill>
                  <a:srgbClr val="0070C0"/>
                </a:solidFill>
                <a:latin typeface="Arial" charset="0"/>
              </a:rPr>
              <a:t>COLOR</a:t>
            </a:r>
            <a:r>
              <a:rPr lang="en-US" altLang="ru-RU" sz="2000" dirty="0">
                <a:latin typeface="Arial" charset="0"/>
              </a:rPr>
              <a:t> = “</a:t>
            </a:r>
            <a:r>
              <a:rPr lang="en-US" altLang="ru-RU" sz="2000" b="1" dirty="0">
                <a:solidFill>
                  <a:srgbClr val="C00000"/>
                </a:solidFill>
                <a:latin typeface="Arial" charset="0"/>
              </a:rPr>
              <a:t>blue</a:t>
            </a:r>
            <a:r>
              <a:rPr lang="en-US" altLang="ru-RU" sz="2000" dirty="0">
                <a:latin typeface="Arial" charset="0"/>
              </a:rPr>
              <a:t>”</a:t>
            </a:r>
            <a:r>
              <a:rPr lang="ru-RU" altLang="ru-RU" sz="2000" dirty="0">
                <a:latin typeface="Arial" charset="0"/>
              </a:rPr>
              <a:t>)</a:t>
            </a:r>
            <a:endParaRPr lang="en-US" altLang="ru-RU" sz="2000" dirty="0">
              <a:latin typeface="Arial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ru-RU" sz="18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3800" y="3566399"/>
            <a:ext cx="10230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/>
              <a:t>Таким образом, задать синий цвет заголовка с помощью тэга </a:t>
            </a:r>
            <a:r>
              <a:rPr lang="en-US" altLang="ru-RU" sz="2400" b="1" dirty="0">
                <a:solidFill>
                  <a:srgbClr val="0070C0"/>
                </a:solidFill>
              </a:rPr>
              <a:t>FONT</a:t>
            </a:r>
            <a:r>
              <a:rPr lang="ru-RU" altLang="ru-RU" sz="2400" dirty="0"/>
              <a:t> с атрибутом </a:t>
            </a:r>
            <a:r>
              <a:rPr lang="en-US" altLang="ru-RU" sz="2400" b="1" dirty="0">
                <a:solidFill>
                  <a:srgbClr val="0070C0"/>
                </a:solidFill>
              </a:rPr>
              <a:t>COLOR</a:t>
            </a:r>
            <a:r>
              <a:rPr lang="ru-RU" altLang="ru-RU" sz="2400" dirty="0">
                <a:solidFill>
                  <a:srgbClr val="FF3300"/>
                </a:solidFill>
              </a:rPr>
              <a:t> </a:t>
            </a:r>
            <a:r>
              <a:rPr lang="ru-RU" altLang="ru-RU" sz="2400" dirty="0"/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ru-RU" sz="2400" b="1" dirty="0">
                <a:solidFill>
                  <a:srgbClr val="0070C0"/>
                </a:solidFill>
              </a:rPr>
              <a:t>&lt;FONT COLOR = “</a:t>
            </a:r>
            <a:r>
              <a:rPr lang="en-US" altLang="ru-RU" sz="2400" b="1" dirty="0">
                <a:solidFill>
                  <a:srgbClr val="C00000"/>
                </a:solidFill>
              </a:rPr>
              <a:t>blue</a:t>
            </a:r>
            <a:r>
              <a:rPr lang="en-US" altLang="ru-RU" sz="2400" b="1" dirty="0">
                <a:solidFill>
                  <a:srgbClr val="0070C0"/>
                </a:solidFill>
              </a:rPr>
              <a:t>”&gt;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ru-RU" sz="2400" b="1" dirty="0">
                <a:solidFill>
                  <a:srgbClr val="0070C0"/>
                </a:solidFill>
              </a:rPr>
              <a:t>&lt;H1 ALIGN=“</a:t>
            </a:r>
            <a:r>
              <a:rPr lang="en-US" altLang="ru-RU" sz="2400" b="1" dirty="0">
                <a:solidFill>
                  <a:srgbClr val="C00000"/>
                </a:solidFill>
              </a:rPr>
              <a:t>center</a:t>
            </a:r>
            <a:r>
              <a:rPr lang="en-US" altLang="ru-RU" sz="2400" b="1" dirty="0">
                <a:solidFill>
                  <a:srgbClr val="0070C0"/>
                </a:solidFill>
              </a:rPr>
              <a:t>”&gt;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Все о компьютере </a:t>
            </a:r>
            <a:r>
              <a:rPr lang="en-US" altLang="ru-RU" sz="2400" b="1" dirty="0">
                <a:solidFill>
                  <a:srgbClr val="0070C0"/>
                </a:solidFill>
              </a:rPr>
              <a:t>&lt;/H1&gt;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ru-RU" sz="2400" b="1" dirty="0">
                <a:solidFill>
                  <a:srgbClr val="0070C0"/>
                </a:solidFill>
              </a:rPr>
              <a:t>&lt;/FONT&gt;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73389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2101888" y="277595"/>
            <a:ext cx="8395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600" b="1" dirty="0">
                <a:ln>
                  <a:solidFill>
                    <a:srgbClr val="00B0F0"/>
                  </a:solidFill>
                </a:ln>
                <a:latin typeface="+mj-lt"/>
              </a:rPr>
              <a:t>Тэг 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latin typeface="+mj-lt"/>
              </a:rPr>
              <a:t>FONT – </a:t>
            </a:r>
            <a:r>
              <a:rPr lang="ru-RU" sz="3600" b="1" dirty="0">
                <a:ln>
                  <a:solidFill>
                    <a:srgbClr val="00B0F0"/>
                  </a:solidFill>
                </a:ln>
                <a:latin typeface="+mj-lt"/>
              </a:rPr>
              <a:t>свойства блока текста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B2F7591-C141-4E07-96A6-2BCA8C3E56A5}"/>
              </a:ext>
            </a:extLst>
          </p:cNvPr>
          <p:cNvGrpSpPr/>
          <p:nvPr/>
        </p:nvGrpSpPr>
        <p:grpSpPr>
          <a:xfrm>
            <a:off x="1127448" y="923926"/>
            <a:ext cx="8900790" cy="2949575"/>
            <a:chOff x="1954214" y="923926"/>
            <a:chExt cx="8074024" cy="2949575"/>
          </a:xfrm>
        </p:grpSpPr>
        <p:sp>
          <p:nvSpPr>
            <p:cNvPr id="448518" name="Rectangle 6"/>
            <p:cNvSpPr>
              <a:spLocks noChangeArrowheads="1"/>
            </p:cNvSpPr>
            <p:nvPr/>
          </p:nvSpPr>
          <p:spPr bwMode="auto">
            <a:xfrm>
              <a:off x="1954214" y="923926"/>
              <a:ext cx="7615237" cy="29495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square">
              <a:spAutoFit/>
            </a:bodyPr>
            <a:lstStyle/>
            <a:p>
              <a:pPr marL="263525" indent="-263525">
                <a:spcBef>
                  <a:spcPct val="20000"/>
                </a:spcBef>
                <a:buFontTx/>
                <a:buChar char="•"/>
              </a:pPr>
              <a:r>
                <a:rPr lang="ru-RU" sz="2600" dirty="0">
                  <a:solidFill>
                    <a:schemeClr val="accent2"/>
                  </a:solidFill>
                </a:rPr>
                <a:t>цвет текста</a:t>
              </a:r>
            </a:p>
            <a:p>
              <a:pPr marL="263525" indent="-263525">
                <a:spcBef>
                  <a:spcPct val="20000"/>
                </a:spcBef>
                <a:buFontTx/>
                <a:buChar char="•"/>
              </a:pPr>
              <a:endParaRPr lang="ru-RU" sz="2600" dirty="0"/>
            </a:p>
            <a:p>
              <a:pPr marL="263525" indent="-263525">
                <a:spcBef>
                  <a:spcPct val="20000"/>
                </a:spcBef>
                <a:buFontTx/>
                <a:buChar char="•"/>
              </a:pPr>
              <a:endParaRPr lang="ru-RU" sz="2600" dirty="0"/>
            </a:p>
            <a:p>
              <a:pPr marL="263525" indent="-263525">
                <a:spcBef>
                  <a:spcPct val="20000"/>
                </a:spcBef>
                <a:buFontTx/>
                <a:buChar char="•"/>
              </a:pPr>
              <a:endParaRPr lang="ru-RU" sz="2600" dirty="0"/>
            </a:p>
            <a:p>
              <a:pPr marL="263525" indent="-263525">
                <a:spcBef>
                  <a:spcPct val="20000"/>
                </a:spcBef>
                <a:buFontTx/>
                <a:buChar char="•"/>
              </a:pPr>
              <a:endParaRPr lang="ru-RU" sz="2600" dirty="0"/>
            </a:p>
            <a:p>
              <a:pPr marL="263525" indent="-263525">
                <a:spcBef>
                  <a:spcPct val="40000"/>
                </a:spcBef>
                <a:buFontTx/>
                <a:buChar char="•"/>
              </a:pPr>
              <a:r>
                <a:rPr lang="ru-RU" sz="2600" dirty="0">
                  <a:solidFill>
                    <a:schemeClr val="accent2"/>
                  </a:solidFill>
                </a:rPr>
                <a:t>размер шрифта</a:t>
              </a:r>
            </a:p>
          </p:txBody>
        </p:sp>
        <p:sp>
          <p:nvSpPr>
            <p:cNvPr id="448516" name="Rectangle 4"/>
            <p:cNvSpPr>
              <a:spLocks noChangeArrowheads="1"/>
            </p:cNvSpPr>
            <p:nvPr/>
          </p:nvSpPr>
          <p:spPr bwMode="auto">
            <a:xfrm>
              <a:off x="2646364" y="1452564"/>
              <a:ext cx="4205287" cy="1806575"/>
            </a:xfrm>
            <a:prstGeom prst="rect">
              <a:avLst/>
            </a:prstGeom>
            <a:ln>
              <a:headEnd/>
              <a:tailEnd type="none" w="lg" len="lg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>
                <a:spcBef>
                  <a:spcPct val="20000"/>
                </a:spcBef>
                <a:defRPr/>
              </a:pPr>
              <a:r>
                <a:rPr lang="en-US" sz="2400" b="1" dirty="0" err="1">
                  <a:solidFill>
                    <a:schemeClr val="accent2"/>
                  </a:solidFill>
                  <a:latin typeface="Courier New" pitchFamily="49" charset="0"/>
                </a:rPr>
                <a:t>Привет</a:t>
              </a:r>
              <a:r>
                <a:rPr lang="en-US" sz="2400" b="1" dirty="0">
                  <a:solidFill>
                    <a:schemeClr val="accent2"/>
                  </a:solidFill>
                  <a:latin typeface="Courier New" pitchFamily="49" charset="0"/>
                </a:rPr>
                <a:t>!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US" sz="2400" b="1" dirty="0">
                  <a:latin typeface="Courier New" pitchFamily="49" charset="0"/>
                </a:rPr>
                <a:t>&lt;FONT</a:t>
              </a:r>
              <a:r>
                <a:rPr lang="ru-RU" sz="2400" b="1" dirty="0">
                  <a:latin typeface="Courier New" pitchFamily="49" charset="0"/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latin typeface="Courier New" pitchFamily="49" charset="0"/>
                </a:rPr>
                <a:t>COLOR</a:t>
              </a:r>
              <a:r>
                <a:rPr lang="en-US" sz="2400" b="1" dirty="0">
                  <a:latin typeface="Courier New" pitchFamily="49" charset="0"/>
                </a:rPr>
                <a:t>=red&gt;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ru-RU" sz="2400" b="1" dirty="0">
                  <a:solidFill>
                    <a:schemeClr val="accent2"/>
                  </a:solidFill>
                  <a:latin typeface="Courier New" pitchFamily="49" charset="0"/>
                </a:rPr>
                <a:t>Как дела?</a:t>
              </a:r>
              <a:endParaRPr lang="en-US" sz="2400" b="1" dirty="0">
                <a:solidFill>
                  <a:schemeClr val="accent2"/>
                </a:solidFill>
                <a:latin typeface="Courier New" pitchFamily="49" charset="0"/>
              </a:endParaRPr>
            </a:p>
            <a:p>
              <a:pPr>
                <a:spcBef>
                  <a:spcPct val="20000"/>
                </a:spcBef>
                <a:defRPr/>
              </a:pPr>
              <a:r>
                <a:rPr lang="en-US" sz="2400" b="1" dirty="0">
                  <a:latin typeface="Courier New" pitchFamily="49" charset="0"/>
                </a:rPr>
                <a:t>&lt;/FONT&gt;</a:t>
              </a:r>
              <a:endParaRPr lang="ru-RU" sz="2400" b="1" dirty="0">
                <a:latin typeface="Courier New" pitchFamily="49" charset="0"/>
              </a:endParaRPr>
            </a:p>
          </p:txBody>
        </p:sp>
        <p:graphicFrame>
          <p:nvGraphicFramePr>
            <p:cNvPr id="44851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0442780"/>
                </p:ext>
              </p:extLst>
            </p:nvPr>
          </p:nvGraphicFramePr>
          <p:xfrm>
            <a:off x="7119938" y="1433513"/>
            <a:ext cx="2908300" cy="177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3" imgW="2907937" imgH="1777778" progId="Photoshop.Image.9">
                    <p:embed/>
                  </p:oleObj>
                </mc:Choice>
                <mc:Fallback>
                  <p:oleObj name="Image" r:id="rId3" imgW="2907937" imgH="1777778" progId="Photoshop.Image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9938" y="1433513"/>
                          <a:ext cx="2908300" cy="177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30526AC-F1C2-40C8-A43A-03BEB1CED97A}"/>
              </a:ext>
            </a:extLst>
          </p:cNvPr>
          <p:cNvGrpSpPr/>
          <p:nvPr/>
        </p:nvGrpSpPr>
        <p:grpSpPr>
          <a:xfrm>
            <a:off x="1775520" y="3652838"/>
            <a:ext cx="8547993" cy="2987675"/>
            <a:chOff x="2830581" y="3652838"/>
            <a:chExt cx="7492932" cy="2987675"/>
          </a:xfrm>
        </p:grpSpPr>
        <p:graphicFrame>
          <p:nvGraphicFramePr>
            <p:cNvPr id="44851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3608170"/>
                </p:ext>
              </p:extLst>
            </p:nvPr>
          </p:nvGraphicFramePr>
          <p:xfrm>
            <a:off x="6945313" y="3652838"/>
            <a:ext cx="3378200" cy="204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5" imgW="3377778" imgH="2044444" progId="Photoshop.Image.9">
                    <p:embed/>
                  </p:oleObj>
                </mc:Choice>
                <mc:Fallback>
                  <p:oleObj name="Image" r:id="rId5" imgW="3377778" imgH="2044444" progId="Photoshop.Image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5313" y="3652838"/>
                          <a:ext cx="3378200" cy="2044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8520" name="Rectangle 8"/>
            <p:cNvSpPr>
              <a:spLocks noChangeArrowheads="1"/>
            </p:cNvSpPr>
            <p:nvPr/>
          </p:nvSpPr>
          <p:spPr bwMode="auto">
            <a:xfrm>
              <a:off x="2830581" y="3989389"/>
              <a:ext cx="3965507" cy="2274887"/>
            </a:xfrm>
            <a:prstGeom prst="rect">
              <a:avLst/>
            </a:prstGeom>
            <a:ln>
              <a:headEnd/>
              <a:tailEnd type="none" w="lg" len="lg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>
                <a:spcBef>
                  <a:spcPct val="20000"/>
                </a:spcBef>
                <a:defRPr/>
              </a:pPr>
              <a:r>
                <a:rPr lang="en-US" sz="2400" b="1" dirty="0" err="1">
                  <a:solidFill>
                    <a:schemeClr val="accent2"/>
                  </a:solidFill>
                  <a:latin typeface="Courier New" pitchFamily="49" charset="0"/>
                </a:rPr>
                <a:t>Привет</a:t>
              </a:r>
              <a:r>
                <a:rPr lang="en-US" sz="2400" b="1" dirty="0">
                  <a:solidFill>
                    <a:schemeClr val="accent2"/>
                  </a:solidFill>
                  <a:latin typeface="Courier New" pitchFamily="49" charset="0"/>
                </a:rPr>
                <a:t>!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US" sz="2400" b="1" dirty="0">
                  <a:latin typeface="Courier New" pitchFamily="49" charset="0"/>
                </a:rPr>
                <a:t>&lt;FONT</a:t>
              </a:r>
              <a:r>
                <a:rPr lang="ru-RU" sz="2400" b="1" dirty="0">
                  <a:latin typeface="Courier New" pitchFamily="49" charset="0"/>
                </a:rPr>
                <a:t> </a:t>
              </a:r>
              <a:r>
                <a:rPr lang="en-US" sz="2400" b="1" dirty="0">
                  <a:latin typeface="Courier New" pitchFamily="49" charset="0"/>
                </a:rPr>
                <a:t>COLOR=red</a:t>
              </a:r>
              <a:endParaRPr lang="ru-RU" sz="2400" b="1" dirty="0">
                <a:latin typeface="Courier New" pitchFamily="49" charset="0"/>
              </a:endParaRPr>
            </a:p>
            <a:p>
              <a:pPr>
                <a:spcBef>
                  <a:spcPct val="20000"/>
                </a:spcBef>
                <a:defRPr/>
              </a:pPr>
              <a:r>
                <a:rPr lang="ru-RU" sz="2400" b="1" dirty="0">
                  <a:latin typeface="Courier New" pitchFamily="49" charset="0"/>
                </a:rPr>
                <a:t>      </a:t>
              </a:r>
              <a:r>
                <a:rPr lang="en-US" sz="2400" b="1" dirty="0">
                  <a:solidFill>
                    <a:srgbClr val="FF0000"/>
                  </a:solidFill>
                  <a:latin typeface="Courier New" pitchFamily="49" charset="0"/>
                </a:rPr>
                <a:t>SIZE</a:t>
              </a:r>
              <a:r>
                <a:rPr lang="en-US" sz="2400" b="1" dirty="0">
                  <a:latin typeface="Courier New" pitchFamily="49" charset="0"/>
                </a:rPr>
                <a:t>=6&gt;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ru-RU" sz="2400" b="1" dirty="0">
                  <a:solidFill>
                    <a:schemeClr val="accent2"/>
                  </a:solidFill>
                  <a:latin typeface="Courier New" pitchFamily="49" charset="0"/>
                </a:rPr>
                <a:t>Как дела?</a:t>
              </a:r>
              <a:endParaRPr lang="en-US" sz="2400" b="1" dirty="0">
                <a:solidFill>
                  <a:schemeClr val="accent2"/>
                </a:solidFill>
                <a:latin typeface="Courier New" pitchFamily="49" charset="0"/>
              </a:endParaRPr>
            </a:p>
            <a:p>
              <a:pPr>
                <a:spcBef>
                  <a:spcPct val="20000"/>
                </a:spcBef>
                <a:defRPr/>
              </a:pPr>
              <a:r>
                <a:rPr lang="en-US" sz="2400" b="1" dirty="0">
                  <a:latin typeface="Courier New" pitchFamily="49" charset="0"/>
                </a:rPr>
                <a:t>&lt;/FONT&gt;</a:t>
              </a:r>
              <a:endParaRPr lang="ru-RU" sz="2400" b="1" dirty="0">
                <a:latin typeface="Courier New" pitchFamily="49" charset="0"/>
              </a:endParaRPr>
            </a:p>
          </p:txBody>
        </p:sp>
        <p:sp>
          <p:nvSpPr>
            <p:cNvPr id="448521" name="AutoShape 9"/>
            <p:cNvSpPr>
              <a:spLocks noChangeArrowheads="1"/>
            </p:cNvSpPr>
            <p:nvPr/>
          </p:nvSpPr>
          <p:spPr bwMode="auto">
            <a:xfrm>
              <a:off x="4068763" y="5695950"/>
              <a:ext cx="2813050" cy="933450"/>
            </a:xfrm>
            <a:prstGeom prst="wedgeRoundRectCallout">
              <a:avLst>
                <a:gd name="adj1" fmla="val -36116"/>
                <a:gd name="adj2" fmla="val -99829"/>
                <a:gd name="adj3" fmla="val 16667"/>
              </a:avLst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2200" dirty="0"/>
                <a:t>от 1 до 7</a:t>
              </a:r>
            </a:p>
            <a:p>
              <a:pPr algn="ctr">
                <a:defRPr/>
              </a:pPr>
              <a:r>
                <a:rPr lang="ru-RU" sz="2200" dirty="0"/>
                <a:t>(3 – нормальный) </a:t>
              </a:r>
            </a:p>
          </p:txBody>
        </p:sp>
        <p:pic>
          <p:nvPicPr>
            <p:cNvPr id="448522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31025" y="4784725"/>
              <a:ext cx="1633538" cy="18557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  <a:effectLst>
              <a:outerShdw dist="35921" dir="2700000" algn="ctr" rotWithShape="0">
                <a:schemeClr val="tx1"/>
              </a:outerShdw>
            </a:effectLst>
          </p:spPr>
        </p:pic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D3FCCB-4E06-4FB6-AC6D-48CD11243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создаем Web-странички автор проекта - Стрельникова Л.В.</a:t>
            </a:r>
          </a:p>
        </p:txBody>
      </p:sp>
    </p:spTree>
    <p:extLst>
      <p:ext uri="{BB962C8B-B14F-4D97-AF65-F5344CB8AC3E}">
        <p14:creationId xmlns:p14="http://schemas.microsoft.com/office/powerpoint/2010/main" val="4098424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996569" y="326375"/>
            <a:ext cx="8140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4000" b="1" dirty="0">
                <a:ln>
                  <a:solidFill>
                    <a:srgbClr val="00B0F0"/>
                  </a:solidFill>
                </a:ln>
                <a:latin typeface="+mj-lt"/>
              </a:rPr>
              <a:t>Стили оформления</a:t>
            </a:r>
          </a:p>
        </p:txBody>
      </p:sp>
      <p:graphicFrame>
        <p:nvGraphicFramePr>
          <p:cNvPr id="450670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509007"/>
              </p:ext>
            </p:extLst>
          </p:nvPr>
        </p:nvGraphicFramePr>
        <p:xfrm>
          <a:off x="1127448" y="1201738"/>
          <a:ext cx="9577064" cy="5094288"/>
        </p:xfrm>
        <a:graphic>
          <a:graphicData uri="http://schemas.openxmlformats.org/drawingml/2006/table">
            <a:tbl>
              <a:tblPr/>
              <a:tblGrid>
                <a:gridCol w="3146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3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жирный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bold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B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Вася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&lt;/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B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Вася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курсив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italic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Вася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&lt;/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Вася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подчеркивание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underline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U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Вася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&lt;/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U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Вася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зачеркивание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strike out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S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Вася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&lt;/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S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Вася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верхний индекс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superscript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Вася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SUP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&gt;2&lt;/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SUP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Вася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28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нижний индекс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subscript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Вася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SUB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&gt;2&lt;/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SUB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Вася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2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443" name="Line 94"/>
          <p:cNvSpPr>
            <a:spLocks noChangeShapeType="1"/>
          </p:cNvSpPr>
          <p:nvPr/>
        </p:nvSpPr>
        <p:spPr bwMode="auto">
          <a:xfrm flipH="1">
            <a:off x="8269287" y="3861048"/>
            <a:ext cx="9366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C4FA5F2-6B16-406F-B486-D947A51BC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создаем Web-странички автор проекта - Стрельникова Л.В.</a:t>
            </a:r>
          </a:p>
        </p:txBody>
      </p:sp>
    </p:spTree>
    <p:extLst>
      <p:ext uri="{BB962C8B-B14F-4D97-AF65-F5344CB8AC3E}">
        <p14:creationId xmlns:p14="http://schemas.microsoft.com/office/powerpoint/2010/main" val="2598014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2019300" y="336208"/>
            <a:ext cx="8140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600" b="1" dirty="0">
                <a:ln>
                  <a:solidFill>
                    <a:srgbClr val="00B0F0"/>
                  </a:solidFill>
                </a:ln>
                <a:latin typeface="+mj-lt"/>
              </a:rPr>
              <a:t>Форматирование текста в 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latin typeface="+mj-lt"/>
              </a:rPr>
              <a:t>HEFS</a:t>
            </a:r>
            <a:endParaRPr lang="ru-RU" sz="3600" b="1" dirty="0">
              <a:ln>
                <a:solidFill>
                  <a:srgbClr val="00B0F0"/>
                </a:solidFill>
              </a:ln>
              <a:latin typeface="+mj-lt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E37C9B8-02A7-4323-96E1-D22599214BF0}"/>
              </a:ext>
            </a:extLst>
          </p:cNvPr>
          <p:cNvGrpSpPr/>
          <p:nvPr/>
        </p:nvGrpSpPr>
        <p:grpSpPr>
          <a:xfrm>
            <a:off x="1415480" y="1169313"/>
            <a:ext cx="9721079" cy="5303599"/>
            <a:chOff x="1912939" y="1341438"/>
            <a:chExt cx="8378825" cy="3859212"/>
          </a:xfrm>
        </p:grpSpPr>
        <p:pic>
          <p:nvPicPr>
            <p:cNvPr id="20485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12939" y="1341438"/>
              <a:ext cx="8378825" cy="3859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</p:pic>
        <p:pic>
          <p:nvPicPr>
            <p:cNvPr id="541707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75100" y="1881189"/>
              <a:ext cx="3937000" cy="23256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</p:pic>
      </p:grpSp>
      <p:pic>
        <p:nvPicPr>
          <p:cNvPr id="54170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5913" y="3821113"/>
            <a:ext cx="1320800" cy="27781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541709" name="AutoShape 13"/>
          <p:cNvSpPr>
            <a:spLocks noChangeArrowheads="1"/>
          </p:cNvSpPr>
          <p:nvPr/>
        </p:nvSpPr>
        <p:spPr bwMode="auto">
          <a:xfrm>
            <a:off x="6669088" y="2646364"/>
            <a:ext cx="944562" cy="414337"/>
          </a:xfrm>
          <a:prstGeom prst="wedgeRoundRectCallout">
            <a:avLst>
              <a:gd name="adj1" fmla="val -170843"/>
              <a:gd name="adj2" fmla="val 28546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/>
              <a:t>Ctrl-B</a:t>
            </a:r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99BE2E-E077-4F93-BAB3-70546988E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создаем Web-странички автор проекта - Стрельникова Л.В.</a:t>
            </a:r>
          </a:p>
        </p:txBody>
      </p:sp>
    </p:spTree>
    <p:extLst>
      <p:ext uri="{BB962C8B-B14F-4D97-AF65-F5344CB8AC3E}">
        <p14:creationId xmlns:p14="http://schemas.microsoft.com/office/powerpoint/2010/main" val="274583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41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709" grpId="0" animBg="1"/>
      <p:bldP spid="54170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835249" y="219198"/>
            <a:ext cx="103883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6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latin typeface="+mn-lt"/>
              </a:rPr>
              <a:t>Форматированный текст (</a:t>
            </a:r>
            <a:r>
              <a:rPr lang="ru-RU" sz="32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latin typeface="+mn-lt"/>
              </a:rPr>
              <a:t>листинги программ)</a:t>
            </a:r>
          </a:p>
        </p:txBody>
      </p:sp>
      <p:sp>
        <p:nvSpPr>
          <p:cNvPr id="452612" name="Rectangle 4"/>
          <p:cNvSpPr>
            <a:spLocks noChangeArrowheads="1"/>
          </p:cNvSpPr>
          <p:nvPr/>
        </p:nvSpPr>
        <p:spPr bwMode="auto">
          <a:xfrm>
            <a:off x="820202" y="998442"/>
            <a:ext cx="5084762" cy="2309813"/>
          </a:xfrm>
          <a:prstGeom prst="rect">
            <a:avLst/>
          </a:prstGeom>
          <a:ln>
            <a:headEnd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r>
              <a:rPr lang="ru-RU" sz="2000" b="1" dirty="0" err="1">
                <a:latin typeface="Courier New" pitchFamily="49" charset="0"/>
              </a:rPr>
              <a:t>program</a:t>
            </a:r>
            <a:r>
              <a:rPr lang="ru-RU" sz="2000" b="1" dirty="0">
                <a:latin typeface="Courier New" pitchFamily="49" charset="0"/>
              </a:rPr>
              <a:t> </a:t>
            </a:r>
            <a:r>
              <a:rPr lang="ru-RU" sz="2000" b="1" dirty="0" err="1">
                <a:latin typeface="Courier New" pitchFamily="49" charset="0"/>
              </a:rPr>
              <a:t>qq</a:t>
            </a:r>
            <a:r>
              <a:rPr lang="ru-RU" sz="2000" b="1" dirty="0">
                <a:latin typeface="Courier New" pitchFamily="49" charset="0"/>
              </a:rPr>
              <a:t>;</a:t>
            </a:r>
          </a:p>
          <a:p>
            <a:pPr>
              <a:defRPr/>
            </a:pPr>
            <a:r>
              <a:rPr lang="ru-RU" sz="2000" b="1" dirty="0" err="1">
                <a:latin typeface="Courier New" pitchFamily="49" charset="0"/>
              </a:rPr>
              <a:t>var</a:t>
            </a:r>
            <a:r>
              <a:rPr lang="ru-RU" sz="2000" b="1" dirty="0">
                <a:latin typeface="Courier New" pitchFamily="49" charset="0"/>
              </a:rPr>
              <a:t> </a:t>
            </a:r>
            <a:r>
              <a:rPr lang="ru-RU" sz="2000" b="1" dirty="0" err="1">
                <a:latin typeface="Courier New" pitchFamily="49" charset="0"/>
              </a:rPr>
              <a:t>a</a:t>
            </a:r>
            <a:r>
              <a:rPr lang="ru-RU" sz="2000" b="1" dirty="0">
                <a:latin typeface="Courier New" pitchFamily="49" charset="0"/>
              </a:rPr>
              <a:t>, b: </a:t>
            </a:r>
            <a:r>
              <a:rPr lang="ru-RU" sz="2000" b="1" dirty="0" err="1">
                <a:latin typeface="Courier New" pitchFamily="49" charset="0"/>
              </a:rPr>
              <a:t>integer</a:t>
            </a:r>
            <a:r>
              <a:rPr lang="ru-RU" sz="2000" b="1" dirty="0">
                <a:latin typeface="Courier New" pitchFamily="49" charset="0"/>
              </a:rPr>
              <a:t>;</a:t>
            </a:r>
          </a:p>
          <a:p>
            <a:pPr>
              <a:defRPr/>
            </a:pPr>
            <a:r>
              <a:rPr lang="ru-RU" sz="2000" b="1" dirty="0" err="1">
                <a:latin typeface="Courier New" pitchFamily="49" charset="0"/>
              </a:rPr>
              <a:t>begin</a:t>
            </a:r>
            <a:endParaRPr lang="ru-RU" sz="2000" b="1" dirty="0">
              <a:latin typeface="Courier New" pitchFamily="49" charset="0"/>
            </a:endParaRPr>
          </a:p>
          <a:p>
            <a:pPr>
              <a:defRPr/>
            </a:pPr>
            <a:r>
              <a:rPr lang="ru-RU" sz="2000" b="1" dirty="0">
                <a:latin typeface="Courier New" pitchFamily="49" charset="0"/>
              </a:rPr>
              <a:t>   </a:t>
            </a:r>
            <a:r>
              <a:rPr lang="ru-RU" sz="2000" b="1" dirty="0" err="1">
                <a:latin typeface="Courier New" pitchFamily="49" charset="0"/>
              </a:rPr>
              <a:t>writeln</a:t>
            </a:r>
            <a:r>
              <a:rPr lang="ru-RU" sz="2000" b="1" dirty="0">
                <a:latin typeface="Courier New" pitchFamily="49" charset="0"/>
              </a:rPr>
              <a:t>("Введите два числа");</a:t>
            </a:r>
          </a:p>
          <a:p>
            <a:pPr>
              <a:defRPr/>
            </a:pPr>
            <a:r>
              <a:rPr lang="ru-RU" sz="2000" b="1" dirty="0">
                <a:latin typeface="Courier New" pitchFamily="49" charset="0"/>
              </a:rPr>
              <a:t>   </a:t>
            </a:r>
            <a:r>
              <a:rPr lang="ru-RU" sz="2000" b="1" dirty="0" err="1">
                <a:latin typeface="Courier New" pitchFamily="49" charset="0"/>
              </a:rPr>
              <a:t>read</a:t>
            </a:r>
            <a:r>
              <a:rPr lang="ru-RU" sz="2000" b="1" dirty="0">
                <a:latin typeface="Courier New" pitchFamily="49" charset="0"/>
              </a:rPr>
              <a:t>(</a:t>
            </a:r>
            <a:r>
              <a:rPr lang="ru-RU" sz="2000" b="1" dirty="0" err="1">
                <a:latin typeface="Courier New" pitchFamily="49" charset="0"/>
              </a:rPr>
              <a:t>a,b</a:t>
            </a:r>
            <a:r>
              <a:rPr lang="ru-RU" sz="2000" b="1" dirty="0">
                <a:latin typeface="Courier New" pitchFamily="49" charset="0"/>
              </a:rPr>
              <a:t>);</a:t>
            </a:r>
          </a:p>
          <a:p>
            <a:pPr>
              <a:defRPr/>
            </a:pPr>
            <a:r>
              <a:rPr lang="ru-RU" sz="2000" b="1" dirty="0">
                <a:latin typeface="Courier New" pitchFamily="49" charset="0"/>
              </a:rPr>
              <a:t>   </a:t>
            </a:r>
            <a:r>
              <a:rPr lang="ru-RU" sz="2000" b="1" dirty="0" err="1">
                <a:latin typeface="Courier New" pitchFamily="49" charset="0"/>
              </a:rPr>
              <a:t>writeln</a:t>
            </a:r>
            <a:r>
              <a:rPr lang="ru-RU" sz="2000" b="1" dirty="0">
                <a:latin typeface="Courier New" pitchFamily="49" charset="0"/>
              </a:rPr>
              <a:t>(</a:t>
            </a:r>
            <a:r>
              <a:rPr lang="ru-RU" sz="2000" b="1" dirty="0" err="1">
                <a:latin typeface="Courier New" pitchFamily="49" charset="0"/>
              </a:rPr>
              <a:t>a,'+',b,'=',a+b</a:t>
            </a:r>
            <a:r>
              <a:rPr lang="ru-RU" sz="2000" b="1" dirty="0">
                <a:latin typeface="Courier New" pitchFamily="49" charset="0"/>
              </a:rPr>
              <a:t>);</a:t>
            </a:r>
          </a:p>
          <a:p>
            <a:pPr>
              <a:defRPr/>
            </a:pPr>
            <a:r>
              <a:rPr lang="ru-RU" sz="2000" b="1" dirty="0" err="1">
                <a:latin typeface="Courier New" pitchFamily="49" charset="0"/>
              </a:rPr>
              <a:t>end</a:t>
            </a:r>
            <a:r>
              <a:rPr lang="en-US" sz="2000" b="1" dirty="0">
                <a:latin typeface="Courier New" pitchFamily="49" charset="0"/>
              </a:rPr>
              <a:t>.</a:t>
            </a:r>
            <a:endParaRPr lang="ru-RU" sz="2000" b="1" dirty="0">
              <a:latin typeface="Courier New" pitchFamily="49" charset="0"/>
            </a:endParaRPr>
          </a:p>
          <a:p>
            <a:pPr>
              <a:spcBef>
                <a:spcPct val="20000"/>
              </a:spcBef>
              <a:defRPr/>
            </a:pPr>
            <a:endParaRPr lang="ru-RU" sz="2800" dirty="0">
              <a:latin typeface="Courier New" pitchFamily="49" charset="0"/>
            </a:endParaRPr>
          </a:p>
        </p:txBody>
      </p:sp>
      <p:sp>
        <p:nvSpPr>
          <p:cNvPr id="452616" name="Rectangle 8"/>
          <p:cNvSpPr>
            <a:spLocks noChangeArrowheads="1"/>
          </p:cNvSpPr>
          <p:nvPr/>
        </p:nvSpPr>
        <p:spPr bwMode="auto">
          <a:xfrm>
            <a:off x="820202" y="3405189"/>
            <a:ext cx="5831011" cy="2951162"/>
          </a:xfrm>
          <a:prstGeom prst="rect">
            <a:avLst/>
          </a:prstGeom>
          <a:ln>
            <a:headEnd/>
            <a:tailEnd type="none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r>
              <a:rPr lang="en-US" sz="2000" b="1" dirty="0">
                <a:latin typeface="Courier New" pitchFamily="49" charset="0"/>
              </a:rPr>
              <a:t>&lt;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PRE</a:t>
            </a:r>
            <a:r>
              <a:rPr lang="en-US" sz="2000" b="1" dirty="0">
                <a:latin typeface="Courier New" pitchFamily="49" charset="0"/>
              </a:rPr>
              <a:t>&gt;</a:t>
            </a:r>
            <a:endParaRPr lang="ru-RU" sz="2000" b="1" dirty="0">
              <a:latin typeface="Courier New" pitchFamily="49" charset="0"/>
            </a:endParaRPr>
          </a:p>
          <a:p>
            <a:pPr>
              <a:defRPr/>
            </a:pPr>
            <a:r>
              <a:rPr lang="ru-RU" sz="2000" b="1" dirty="0" err="1">
                <a:latin typeface="Courier New" pitchFamily="49" charset="0"/>
              </a:rPr>
              <a:t>program</a:t>
            </a:r>
            <a:r>
              <a:rPr lang="ru-RU" sz="2000" b="1" dirty="0">
                <a:latin typeface="Courier New" pitchFamily="49" charset="0"/>
              </a:rPr>
              <a:t> </a:t>
            </a:r>
            <a:r>
              <a:rPr lang="ru-RU" sz="2000" b="1" dirty="0" err="1">
                <a:latin typeface="Courier New" pitchFamily="49" charset="0"/>
              </a:rPr>
              <a:t>qq</a:t>
            </a:r>
            <a:r>
              <a:rPr lang="ru-RU" sz="2000" b="1" dirty="0">
                <a:latin typeface="Courier New" pitchFamily="49" charset="0"/>
              </a:rPr>
              <a:t>;</a:t>
            </a:r>
          </a:p>
          <a:p>
            <a:pPr>
              <a:defRPr/>
            </a:pPr>
            <a:r>
              <a:rPr lang="ru-RU" sz="2000" b="1" dirty="0" err="1">
                <a:latin typeface="Courier New" pitchFamily="49" charset="0"/>
              </a:rPr>
              <a:t>var</a:t>
            </a:r>
            <a:r>
              <a:rPr lang="ru-RU" sz="2000" b="1" dirty="0">
                <a:latin typeface="Courier New" pitchFamily="49" charset="0"/>
              </a:rPr>
              <a:t> </a:t>
            </a:r>
            <a:r>
              <a:rPr lang="ru-RU" sz="2000" b="1" dirty="0" err="1">
                <a:latin typeface="Courier New" pitchFamily="49" charset="0"/>
              </a:rPr>
              <a:t>a</a:t>
            </a:r>
            <a:r>
              <a:rPr lang="ru-RU" sz="2000" b="1" dirty="0">
                <a:latin typeface="Courier New" pitchFamily="49" charset="0"/>
              </a:rPr>
              <a:t>, b: </a:t>
            </a:r>
            <a:r>
              <a:rPr lang="ru-RU" sz="2000" b="1" dirty="0" err="1">
                <a:latin typeface="Courier New" pitchFamily="49" charset="0"/>
              </a:rPr>
              <a:t>integer</a:t>
            </a:r>
            <a:r>
              <a:rPr lang="ru-RU" sz="2000" b="1" dirty="0">
                <a:latin typeface="Courier New" pitchFamily="49" charset="0"/>
              </a:rPr>
              <a:t>;</a:t>
            </a:r>
          </a:p>
          <a:p>
            <a:pPr>
              <a:defRPr/>
            </a:pPr>
            <a:r>
              <a:rPr lang="ru-RU" sz="2000" b="1" dirty="0" err="1">
                <a:latin typeface="Courier New" pitchFamily="49" charset="0"/>
              </a:rPr>
              <a:t>begin</a:t>
            </a:r>
            <a:endParaRPr lang="ru-RU" sz="2000" b="1" dirty="0">
              <a:latin typeface="Courier New" pitchFamily="49" charset="0"/>
            </a:endParaRPr>
          </a:p>
          <a:p>
            <a:pPr>
              <a:defRPr/>
            </a:pPr>
            <a:r>
              <a:rPr lang="ru-RU" sz="2000" b="1" dirty="0">
                <a:latin typeface="Courier New" pitchFamily="49" charset="0"/>
              </a:rPr>
              <a:t>   </a:t>
            </a:r>
            <a:r>
              <a:rPr lang="ru-RU" sz="2000" b="1" dirty="0" err="1">
                <a:latin typeface="Courier New" pitchFamily="49" charset="0"/>
              </a:rPr>
              <a:t>writeln</a:t>
            </a:r>
            <a:r>
              <a:rPr lang="ru-RU" sz="2000" b="1" dirty="0">
                <a:latin typeface="Courier New" pitchFamily="49" charset="0"/>
              </a:rPr>
              <a:t>("Введите два числа");</a:t>
            </a:r>
          </a:p>
          <a:p>
            <a:pPr>
              <a:defRPr/>
            </a:pPr>
            <a:r>
              <a:rPr lang="ru-RU" sz="2000" b="1" dirty="0">
                <a:latin typeface="Courier New" pitchFamily="49" charset="0"/>
              </a:rPr>
              <a:t>   </a:t>
            </a:r>
            <a:r>
              <a:rPr lang="ru-RU" sz="2000" b="1" dirty="0" err="1">
                <a:latin typeface="Courier New" pitchFamily="49" charset="0"/>
              </a:rPr>
              <a:t>read</a:t>
            </a:r>
            <a:r>
              <a:rPr lang="ru-RU" sz="2000" b="1" dirty="0">
                <a:latin typeface="Courier New" pitchFamily="49" charset="0"/>
              </a:rPr>
              <a:t>(</a:t>
            </a:r>
            <a:r>
              <a:rPr lang="ru-RU" sz="2000" b="1" dirty="0" err="1">
                <a:latin typeface="Courier New" pitchFamily="49" charset="0"/>
              </a:rPr>
              <a:t>a,b</a:t>
            </a:r>
            <a:r>
              <a:rPr lang="ru-RU" sz="2000" b="1" dirty="0">
                <a:latin typeface="Courier New" pitchFamily="49" charset="0"/>
              </a:rPr>
              <a:t>);</a:t>
            </a:r>
          </a:p>
          <a:p>
            <a:pPr>
              <a:defRPr/>
            </a:pPr>
            <a:r>
              <a:rPr lang="ru-RU" sz="2000" b="1" dirty="0">
                <a:latin typeface="Courier New" pitchFamily="49" charset="0"/>
              </a:rPr>
              <a:t>   </a:t>
            </a:r>
            <a:r>
              <a:rPr lang="ru-RU" sz="2000" b="1" dirty="0" err="1">
                <a:latin typeface="Courier New" pitchFamily="49" charset="0"/>
              </a:rPr>
              <a:t>writeln</a:t>
            </a:r>
            <a:r>
              <a:rPr lang="ru-RU" sz="2000" b="1" dirty="0">
                <a:latin typeface="Courier New" pitchFamily="49" charset="0"/>
              </a:rPr>
              <a:t>(</a:t>
            </a:r>
            <a:r>
              <a:rPr lang="ru-RU" sz="2000" b="1" dirty="0" err="1">
                <a:latin typeface="Courier New" pitchFamily="49" charset="0"/>
              </a:rPr>
              <a:t>a,'+',b,'=',a+b</a:t>
            </a:r>
            <a:r>
              <a:rPr lang="ru-RU" sz="2000" b="1" dirty="0">
                <a:latin typeface="Courier New" pitchFamily="49" charset="0"/>
              </a:rPr>
              <a:t>);</a:t>
            </a:r>
          </a:p>
          <a:p>
            <a:pPr>
              <a:defRPr/>
            </a:pPr>
            <a:r>
              <a:rPr lang="ru-RU" sz="2000" b="1" dirty="0" err="1">
                <a:latin typeface="Courier New" pitchFamily="49" charset="0"/>
              </a:rPr>
              <a:t>end</a:t>
            </a:r>
            <a:r>
              <a:rPr lang="en-US" sz="2000" b="1" dirty="0">
                <a:latin typeface="Courier New" pitchFamily="49" charset="0"/>
              </a:rPr>
              <a:t>.</a:t>
            </a:r>
            <a:endParaRPr lang="ru-RU" sz="2000" b="1" dirty="0">
              <a:latin typeface="Courier New" pitchFamily="49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 b="1" dirty="0">
                <a:latin typeface="Courier New" pitchFamily="49" charset="0"/>
              </a:rPr>
              <a:t>&lt;/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PRE</a:t>
            </a:r>
            <a:r>
              <a:rPr lang="en-US" sz="2000" b="1" dirty="0">
                <a:latin typeface="Courier New" pitchFamily="49" charset="0"/>
              </a:rPr>
              <a:t>&gt;</a:t>
            </a:r>
            <a:endParaRPr lang="ru-RU" sz="2000" b="1" dirty="0">
              <a:latin typeface="Courier New" pitchFamily="49" charset="0"/>
            </a:endParaRPr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1539" y="984212"/>
            <a:ext cx="3706897" cy="223682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452617" name="AutoShape 9"/>
          <p:cNvSpPr>
            <a:spLocks noChangeArrowheads="1"/>
          </p:cNvSpPr>
          <p:nvPr/>
        </p:nvSpPr>
        <p:spPr bwMode="auto">
          <a:xfrm>
            <a:off x="3297238" y="2465389"/>
            <a:ext cx="4202112" cy="884237"/>
          </a:xfrm>
          <a:prstGeom prst="wedgeRoundRectCallout">
            <a:avLst>
              <a:gd name="adj1" fmla="val -58616"/>
              <a:gd name="adj2" fmla="val 77287"/>
              <a:gd name="adj3" fmla="val 16667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200"/>
              <a:t>отформатированный текст</a:t>
            </a:r>
          </a:p>
          <a:p>
            <a:pPr algn="ctr">
              <a:defRPr/>
            </a:pPr>
            <a:r>
              <a:rPr lang="ru-RU" sz="2200"/>
              <a:t>(</a:t>
            </a:r>
            <a:r>
              <a:rPr lang="en-US" sz="2200" i="1"/>
              <a:t>preformatted</a:t>
            </a:r>
            <a:r>
              <a:rPr lang="ru-RU" sz="2200"/>
              <a:t>) </a:t>
            </a:r>
          </a:p>
        </p:txBody>
      </p:sp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0963" y="3738563"/>
            <a:ext cx="4614862" cy="25622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D0052FC-6A27-4931-A165-C5DB33DF2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создаем Web-странички автор проекта - Стрельникова Л.В.</a:t>
            </a:r>
          </a:p>
        </p:txBody>
      </p:sp>
    </p:spTree>
    <p:extLst>
      <p:ext uri="{BB962C8B-B14F-4D97-AF65-F5344CB8AC3E}">
        <p14:creationId xmlns:p14="http://schemas.microsoft.com/office/powerpoint/2010/main" val="65143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2" grpId="0" animBg="1"/>
      <p:bldP spid="452616" grpId="0" animBg="1"/>
      <p:bldP spid="4526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731404" y="1556792"/>
            <a:ext cx="10729192" cy="2664296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altLang="ru-RU" sz="4000" dirty="0"/>
              <a:t>Задать тип выравнивания заголовка для тэга заголовка позволяет атрибут </a:t>
            </a:r>
            <a:r>
              <a:rPr lang="en-US" altLang="ru-RU" sz="4000" b="1" dirty="0">
                <a:solidFill>
                  <a:srgbClr val="C00000"/>
                </a:solidFill>
              </a:rPr>
              <a:t>ALIGN</a:t>
            </a:r>
            <a:r>
              <a:rPr lang="ru-RU" altLang="ru-RU" sz="4000" dirty="0"/>
              <a:t>, которому требуется присвоить определенное значение.</a:t>
            </a:r>
            <a:br>
              <a:rPr lang="ru-RU" altLang="ru-RU" sz="4000" dirty="0"/>
            </a:br>
            <a:r>
              <a:rPr lang="en-US" altLang="ru-RU" sz="3600" b="1" dirty="0">
                <a:solidFill>
                  <a:srgbClr val="0070C0"/>
                </a:solidFill>
              </a:rPr>
              <a:t>&lt;H1 ALIGN=“center”&gt;</a:t>
            </a:r>
            <a:r>
              <a:rPr lang="ru-RU" altLang="ru-RU" sz="3600" b="1" dirty="0">
                <a:solidFill>
                  <a:srgbClr val="0070C0"/>
                </a:solidFill>
              </a:rPr>
              <a:t>Все о компьютере </a:t>
            </a:r>
            <a:r>
              <a:rPr lang="en-US" altLang="ru-RU" sz="3600" b="1" dirty="0">
                <a:solidFill>
                  <a:srgbClr val="0070C0"/>
                </a:solidFill>
              </a:rPr>
              <a:t>&lt;/H1&gt;</a:t>
            </a:r>
            <a:endParaRPr lang="ru-RU" altLang="ru-RU" sz="3600" b="1" dirty="0">
              <a:solidFill>
                <a:srgbClr val="0070C0"/>
              </a:solidFill>
            </a:endParaRPr>
          </a:p>
        </p:txBody>
      </p:sp>
      <p:sp>
        <p:nvSpPr>
          <p:cNvPr id="2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создаем Web-странички автор проекта - Стрельникова Л.В.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35436" y="260649"/>
            <a:ext cx="7797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Выравнивание</a:t>
            </a:r>
          </a:p>
        </p:txBody>
      </p:sp>
    </p:spTree>
    <p:extLst>
      <p:ext uri="{BB962C8B-B14F-4D97-AF65-F5344CB8AC3E}">
        <p14:creationId xmlns:p14="http://schemas.microsoft.com/office/powerpoint/2010/main" val="83410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Line 2"/>
          <p:cNvSpPr>
            <a:spLocks noChangeShapeType="1"/>
          </p:cNvSpPr>
          <p:nvPr/>
        </p:nvSpPr>
        <p:spPr bwMode="auto">
          <a:xfrm>
            <a:off x="1900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3882739" y="120721"/>
            <a:ext cx="58519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</a:rPr>
              <a:t>Выравнивание</a:t>
            </a:r>
          </a:p>
        </p:txBody>
      </p:sp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767408" y="1239839"/>
            <a:ext cx="7416824" cy="3538532"/>
          </a:xfrm>
          <a:prstGeom prst="rect">
            <a:avLst/>
          </a:prstGeom>
          <a:ln>
            <a:headEnd/>
            <a:tailEnd type="none" w="lg" len="lg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spcBef>
                <a:spcPct val="20000"/>
              </a:spcBef>
              <a:defRPr/>
            </a:pPr>
            <a:r>
              <a:rPr lang="ru-RU" sz="2400" b="1" dirty="0">
                <a:latin typeface="Courier New" pitchFamily="49" charset="0"/>
              </a:rPr>
              <a:t>&lt;P </a:t>
            </a:r>
            <a:r>
              <a:rPr lang="ru-RU" sz="2400" b="1" dirty="0">
                <a:solidFill>
                  <a:srgbClr val="FF0000"/>
                </a:solidFill>
                <a:latin typeface="Courier New" pitchFamily="49" charset="0"/>
              </a:rPr>
              <a:t>ALIGN</a:t>
            </a:r>
            <a:r>
              <a:rPr lang="ru-RU" sz="2400" b="1" dirty="0">
                <a:latin typeface="Courier New" pitchFamily="49" charset="0"/>
              </a:rPr>
              <a:t>="</a:t>
            </a:r>
            <a:r>
              <a:rPr lang="ru-RU" sz="2400" b="1" dirty="0" err="1">
                <a:latin typeface="Courier New" pitchFamily="49" charset="0"/>
              </a:rPr>
              <a:t>center</a:t>
            </a:r>
            <a:r>
              <a:rPr lang="ru-RU" sz="2400" b="1" dirty="0">
                <a:latin typeface="Courier New" pitchFamily="49" charset="0"/>
              </a:rPr>
              <a:t>"&gt;</a:t>
            </a:r>
            <a:br>
              <a:rPr lang="ru-RU" sz="2400" b="1" dirty="0">
                <a:latin typeface="Courier New" pitchFamily="49" charset="0"/>
              </a:rPr>
            </a:br>
            <a:r>
              <a:rPr lang="ru-RU" sz="2400" b="1" dirty="0">
                <a:latin typeface="Courier New" pitchFamily="49" charset="0"/>
              </a:rPr>
              <a:t>Этот текст выровнен по центру.</a:t>
            </a:r>
            <a:br>
              <a:rPr lang="ru-RU" sz="2400" b="1" dirty="0">
                <a:latin typeface="Courier New" pitchFamily="49" charset="0"/>
              </a:rPr>
            </a:br>
            <a:r>
              <a:rPr lang="ru-RU" sz="2400" b="1" dirty="0">
                <a:latin typeface="Courier New" pitchFamily="49" charset="0"/>
              </a:rPr>
              <a:t>&lt;/P&gt;</a:t>
            </a:r>
            <a:br>
              <a:rPr lang="ru-RU" sz="2400" b="1" dirty="0">
                <a:latin typeface="Courier New" pitchFamily="49" charset="0"/>
              </a:rPr>
            </a:br>
            <a:r>
              <a:rPr lang="ru-RU" sz="2400" b="1" dirty="0">
                <a:latin typeface="Courier New" pitchFamily="49" charset="0"/>
              </a:rPr>
              <a:t>&lt;P </a:t>
            </a:r>
            <a:r>
              <a:rPr lang="ru-RU" sz="2400" b="1" dirty="0">
                <a:solidFill>
                  <a:srgbClr val="FF0000"/>
                </a:solidFill>
                <a:latin typeface="Courier New" pitchFamily="49" charset="0"/>
              </a:rPr>
              <a:t>ALIGN</a:t>
            </a:r>
            <a:r>
              <a:rPr lang="ru-RU" sz="2400" b="1" dirty="0">
                <a:latin typeface="Courier New" pitchFamily="49" charset="0"/>
              </a:rPr>
              <a:t>="</a:t>
            </a:r>
            <a:r>
              <a:rPr lang="ru-RU" sz="2400" b="1" dirty="0" err="1">
                <a:latin typeface="Courier New" pitchFamily="49" charset="0"/>
              </a:rPr>
              <a:t>justify</a:t>
            </a:r>
            <a:r>
              <a:rPr lang="ru-RU" sz="2400" b="1" dirty="0">
                <a:latin typeface="Courier New" pitchFamily="49" charset="0"/>
              </a:rPr>
              <a:t>"&gt;</a:t>
            </a:r>
            <a:br>
              <a:rPr lang="ru-RU" sz="2400" b="1" dirty="0">
                <a:latin typeface="Courier New" pitchFamily="49" charset="0"/>
              </a:rPr>
            </a:br>
            <a:r>
              <a:rPr lang="ru-RU" sz="2400" b="1" dirty="0">
                <a:latin typeface="Courier New" pitchFamily="49" charset="0"/>
              </a:rPr>
              <a:t>Этот текст выровнен по ширине.</a:t>
            </a:r>
          </a:p>
          <a:p>
            <a:pPr>
              <a:spcBef>
                <a:spcPct val="20000"/>
              </a:spcBef>
              <a:defRPr/>
            </a:pPr>
            <a:r>
              <a:rPr lang="ru-RU" sz="2400" b="1" dirty="0">
                <a:latin typeface="Courier New" pitchFamily="49" charset="0"/>
              </a:rPr>
              <a:t>Этот текст выровнен по ширине.</a:t>
            </a:r>
          </a:p>
          <a:p>
            <a:pPr>
              <a:spcBef>
                <a:spcPct val="20000"/>
              </a:spcBef>
              <a:defRPr/>
            </a:pPr>
            <a:r>
              <a:rPr lang="ru-RU" sz="2400" b="1" dirty="0">
                <a:latin typeface="Courier New" pitchFamily="49" charset="0"/>
              </a:rPr>
              <a:t>Этот текст выровнен по ширине.</a:t>
            </a:r>
          </a:p>
          <a:p>
            <a:pPr>
              <a:spcBef>
                <a:spcPct val="20000"/>
              </a:spcBef>
              <a:defRPr/>
            </a:pPr>
            <a:r>
              <a:rPr lang="ru-RU" sz="2400" b="1" dirty="0">
                <a:latin typeface="Courier New" pitchFamily="49" charset="0"/>
              </a:rPr>
              <a:t>Этот текст выровнен по ширине. </a:t>
            </a:r>
            <a:br>
              <a:rPr lang="ru-RU" sz="2400" b="1" dirty="0">
                <a:latin typeface="Courier New" pitchFamily="49" charset="0"/>
              </a:rPr>
            </a:br>
            <a:r>
              <a:rPr lang="ru-RU" sz="2400" b="1" dirty="0">
                <a:latin typeface="Courier New" pitchFamily="49" charset="0"/>
              </a:rPr>
              <a:t>&lt;/P&gt; </a:t>
            </a:r>
          </a:p>
        </p:txBody>
      </p:sp>
      <p:pic>
        <p:nvPicPr>
          <p:cNvPr id="4608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9536" y="1000925"/>
            <a:ext cx="2880320" cy="377744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460806" name="Rectangle 6"/>
          <p:cNvSpPr>
            <a:spLocks noChangeArrowheads="1"/>
          </p:cNvSpPr>
          <p:nvPr/>
        </p:nvSpPr>
        <p:spPr bwMode="auto">
          <a:xfrm>
            <a:off x="2052491" y="4778373"/>
            <a:ext cx="4335462" cy="16795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chemeClr val="accent2"/>
                </a:solidFill>
              </a:rPr>
              <a:t>left	    </a:t>
            </a:r>
            <a:r>
              <a:rPr lang="ru-RU" sz="2600" dirty="0"/>
              <a:t>по левой границе</a:t>
            </a:r>
            <a:endParaRPr lang="en-US" sz="2600" dirty="0"/>
          </a:p>
          <a:p>
            <a:r>
              <a:rPr lang="en-US" sz="2600" dirty="0">
                <a:solidFill>
                  <a:schemeClr val="accent2"/>
                </a:solidFill>
              </a:rPr>
              <a:t>right</a:t>
            </a:r>
            <a:r>
              <a:rPr lang="ru-RU" sz="2600" dirty="0">
                <a:solidFill>
                  <a:schemeClr val="accent2"/>
                </a:solidFill>
              </a:rPr>
              <a:t>	    </a:t>
            </a:r>
            <a:r>
              <a:rPr lang="ru-RU" sz="2600" dirty="0"/>
              <a:t>по правой границе</a:t>
            </a:r>
            <a:endParaRPr lang="en-US" sz="2600" dirty="0"/>
          </a:p>
          <a:p>
            <a:r>
              <a:rPr lang="en-US" sz="2600" dirty="0">
                <a:solidFill>
                  <a:schemeClr val="accent2"/>
                </a:solidFill>
              </a:rPr>
              <a:t>center</a:t>
            </a:r>
            <a:r>
              <a:rPr lang="ru-RU" sz="2600" dirty="0">
                <a:solidFill>
                  <a:schemeClr val="accent2"/>
                </a:solidFill>
              </a:rPr>
              <a:t>    </a:t>
            </a:r>
            <a:r>
              <a:rPr lang="ru-RU" sz="2600" dirty="0"/>
              <a:t>по центру</a:t>
            </a:r>
            <a:endParaRPr lang="en-US" sz="2600" dirty="0"/>
          </a:p>
          <a:p>
            <a:r>
              <a:rPr lang="en-US" sz="2600" dirty="0">
                <a:solidFill>
                  <a:schemeClr val="accent2"/>
                </a:solidFill>
              </a:rPr>
              <a:t>justify</a:t>
            </a:r>
            <a:r>
              <a:rPr lang="ru-RU" sz="2600" dirty="0">
                <a:solidFill>
                  <a:schemeClr val="accent2"/>
                </a:solidFill>
              </a:rPr>
              <a:t>     </a:t>
            </a:r>
            <a:r>
              <a:rPr lang="ru-RU" sz="2600" dirty="0"/>
              <a:t>по ширине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672064" y="4808533"/>
            <a:ext cx="3849687" cy="1684337"/>
            <a:chOff x="3081" y="2824"/>
            <a:chExt cx="2425" cy="1061"/>
          </a:xfrm>
        </p:grpSpPr>
        <p:sp>
          <p:nvSpPr>
            <p:cNvPr id="24586" name="Text Box 8"/>
            <p:cNvSpPr txBox="1">
              <a:spLocks noChangeArrowheads="1"/>
            </p:cNvSpPr>
            <p:nvPr/>
          </p:nvSpPr>
          <p:spPr bwMode="auto">
            <a:xfrm>
              <a:off x="3375" y="2891"/>
              <a:ext cx="2131" cy="994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 dirty="0"/>
                <a:t>   Не используйте </a:t>
              </a:r>
              <a:br>
                <a:rPr lang="ru-RU" sz="2400" dirty="0"/>
              </a:br>
              <a:r>
                <a:rPr lang="ru-RU" sz="2400" dirty="0"/>
                <a:t>   выравнивание по </a:t>
              </a:r>
              <a:br>
                <a:rPr lang="ru-RU" sz="2400" dirty="0"/>
              </a:br>
              <a:r>
                <a:rPr lang="ru-RU" sz="2400" dirty="0"/>
                <a:t>   ширине для узких </a:t>
              </a:r>
              <a:br>
                <a:rPr lang="ru-RU" sz="2400" dirty="0"/>
              </a:br>
              <a:r>
                <a:rPr lang="ru-RU" sz="2400" dirty="0"/>
                <a:t>   столбцов!</a:t>
              </a:r>
            </a:p>
          </p:txBody>
        </p:sp>
        <p:sp>
          <p:nvSpPr>
            <p:cNvPr id="24587" name="Oval 9"/>
            <p:cNvSpPr>
              <a:spLocks noChangeArrowheads="1"/>
            </p:cNvSpPr>
            <p:nvPr/>
          </p:nvSpPr>
          <p:spPr bwMode="auto">
            <a:xfrm>
              <a:off x="3081" y="2824"/>
              <a:ext cx="439" cy="4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440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</a:p>
          </p:txBody>
        </p:sp>
      </p:grpSp>
      <p:sp>
        <p:nvSpPr>
          <p:cNvPr id="460812" name="AutoShape 12"/>
          <p:cNvSpPr>
            <a:spLocks noChangeArrowheads="1"/>
          </p:cNvSpPr>
          <p:nvPr/>
        </p:nvSpPr>
        <p:spPr bwMode="auto">
          <a:xfrm>
            <a:off x="2207568" y="696914"/>
            <a:ext cx="2880320" cy="512763"/>
          </a:xfrm>
          <a:prstGeom prst="wedgeRoundRectCallout">
            <a:avLst>
              <a:gd name="adj1" fmla="val -78940"/>
              <a:gd name="adj2" fmla="val 52787"/>
              <a:gd name="adj3" fmla="val 16667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82800"/>
          <a:lstStyle/>
          <a:p>
            <a:pPr algn="ctr">
              <a:defRPr/>
            </a:pPr>
            <a:r>
              <a:rPr lang="ru-RU" sz="2400" b="1" dirty="0"/>
              <a:t>атрибут тэга </a:t>
            </a:r>
            <a:r>
              <a:rPr lang="en-US" sz="2400" b="1" dirty="0">
                <a:solidFill>
                  <a:schemeClr val="accent2"/>
                </a:solidFill>
              </a:rPr>
              <a:t>&lt;P&gt;</a:t>
            </a:r>
            <a:r>
              <a:rPr lang="ru-RU" sz="2400" b="1" dirty="0"/>
              <a:t> 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8CCD3DA-5401-4020-B504-F48910B29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создаем Web-странички автор проекта - Стрельникова Л.В.</a:t>
            </a:r>
          </a:p>
        </p:txBody>
      </p:sp>
    </p:spTree>
    <p:extLst>
      <p:ext uri="{BB962C8B-B14F-4D97-AF65-F5344CB8AC3E}">
        <p14:creationId xmlns:p14="http://schemas.microsoft.com/office/powerpoint/2010/main" val="72369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0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6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4" grpId="0" animBg="1"/>
      <p:bldP spid="460806" grpId="0"/>
      <p:bldP spid="4608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2"/>
          <p:cNvSpPr>
            <a:spLocks noChangeShapeType="1"/>
          </p:cNvSpPr>
          <p:nvPr/>
        </p:nvSpPr>
        <p:spPr bwMode="auto">
          <a:xfrm>
            <a:off x="1900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919288" y="188914"/>
            <a:ext cx="8140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40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latin typeface="+mj-lt"/>
              </a:rPr>
              <a:t>Выравнивание в </a:t>
            </a:r>
            <a:r>
              <a:rPr lang="en-US" sz="40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latin typeface="+mj-lt"/>
              </a:rPr>
              <a:t>HEFS</a:t>
            </a:r>
            <a:endParaRPr lang="ru-RU" sz="4000" b="1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408" y="1182688"/>
            <a:ext cx="10383243" cy="476659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4B91308-EFD0-439B-8815-ECABDAF5A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создаем Web-странички автор проекта - Стрельникова Л.В.</a:t>
            </a:r>
          </a:p>
        </p:txBody>
      </p:sp>
    </p:spTree>
    <p:extLst>
      <p:ext uri="{BB962C8B-B14F-4D97-AF65-F5344CB8AC3E}">
        <p14:creationId xmlns:p14="http://schemas.microsoft.com/office/powerpoint/2010/main" val="4062054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979960"/>
          </a:xfrm>
        </p:spPr>
        <p:txBody>
          <a:bodyPr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oftRound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alt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Размер шрифта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67408" y="1484785"/>
            <a:ext cx="10585176" cy="4641379"/>
          </a:xfrm>
        </p:spPr>
        <p:txBody>
          <a:bodyPr/>
          <a:lstStyle/>
          <a:p>
            <a:r>
              <a:rPr lang="ru-RU" altLang="ru-RU" dirty="0"/>
              <a:t>Размер шрифта для имеющихся в тексте заголовков задается тэгами от </a:t>
            </a:r>
          </a:p>
          <a:p>
            <a:r>
              <a:rPr lang="en-US" altLang="ru-RU" dirty="0"/>
              <a:t>&lt;H1&gt;</a:t>
            </a:r>
            <a:r>
              <a:rPr lang="ru-RU" altLang="ru-RU" dirty="0"/>
              <a:t>(самый крупный)</a:t>
            </a:r>
            <a:r>
              <a:rPr lang="en-US" altLang="ru-RU" dirty="0"/>
              <a:t> </a:t>
            </a:r>
            <a:r>
              <a:rPr lang="ru-RU" altLang="ru-RU" dirty="0"/>
              <a:t>до </a:t>
            </a:r>
            <a:r>
              <a:rPr lang="en-US" altLang="ru-RU" dirty="0"/>
              <a:t>&lt;H6&gt;</a:t>
            </a:r>
            <a:r>
              <a:rPr lang="ru-RU" altLang="ru-RU" dirty="0"/>
              <a:t>(самый мелкий). </a:t>
            </a:r>
          </a:p>
          <a:p>
            <a:r>
              <a:rPr lang="ru-RU" altLang="ru-RU" dirty="0"/>
              <a:t>Заголовок выдели крупным шрифтом:</a:t>
            </a:r>
          </a:p>
          <a:p>
            <a:pPr>
              <a:buFontTx/>
              <a:buNone/>
            </a:pPr>
            <a:r>
              <a:rPr lang="en-US" altLang="ru-RU" sz="3600" b="1" dirty="0">
                <a:solidFill>
                  <a:srgbClr val="0070C0"/>
                </a:solidFill>
              </a:rPr>
              <a:t>&lt;H1&gt;</a:t>
            </a:r>
            <a:r>
              <a:rPr lang="ru-RU" altLang="ru-RU" sz="3600" b="1" dirty="0">
                <a:solidFill>
                  <a:srgbClr val="0070C0"/>
                </a:solidFill>
              </a:rPr>
              <a:t>Все о компьютере </a:t>
            </a:r>
            <a:r>
              <a:rPr lang="en-US" altLang="ru-RU" sz="3600" b="1" dirty="0">
                <a:solidFill>
                  <a:srgbClr val="0070C0"/>
                </a:solidFill>
              </a:rPr>
              <a:t>&lt;/H1&gt;</a:t>
            </a:r>
            <a:endParaRPr lang="ru-RU" altLang="ru-RU" sz="36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altLang="ru-RU" sz="3600" b="1" dirty="0">
                <a:solidFill>
                  <a:srgbClr val="0070C0"/>
                </a:solidFill>
              </a:rPr>
              <a:t>&lt;H</a:t>
            </a:r>
            <a:r>
              <a:rPr lang="ru-RU" altLang="ru-RU" sz="3600" b="1" dirty="0">
                <a:solidFill>
                  <a:srgbClr val="0070C0"/>
                </a:solidFill>
              </a:rPr>
              <a:t>2</a:t>
            </a:r>
            <a:r>
              <a:rPr lang="en-US" altLang="ru-RU" sz="3600" b="1" dirty="0">
                <a:solidFill>
                  <a:srgbClr val="0070C0"/>
                </a:solidFill>
              </a:rPr>
              <a:t>&gt;</a:t>
            </a:r>
            <a:r>
              <a:rPr lang="ru-RU" altLang="ru-RU" sz="3600" b="1" dirty="0">
                <a:solidFill>
                  <a:srgbClr val="0070C0"/>
                </a:solidFill>
              </a:rPr>
              <a:t>Все о компьютере </a:t>
            </a:r>
            <a:r>
              <a:rPr lang="en-US" altLang="ru-RU" sz="3600" b="1" dirty="0">
                <a:solidFill>
                  <a:srgbClr val="0070C0"/>
                </a:solidFill>
              </a:rPr>
              <a:t>&lt;/H</a:t>
            </a:r>
            <a:r>
              <a:rPr lang="ru-RU" altLang="ru-RU" sz="3600" b="1" dirty="0">
                <a:solidFill>
                  <a:srgbClr val="0070C0"/>
                </a:solidFill>
              </a:rPr>
              <a:t>2</a:t>
            </a:r>
            <a:r>
              <a:rPr lang="en-US" altLang="ru-RU" sz="3600" b="1" dirty="0">
                <a:solidFill>
                  <a:srgbClr val="0070C0"/>
                </a:solidFill>
              </a:rPr>
              <a:t>&gt;</a:t>
            </a:r>
            <a:endParaRPr lang="ru-RU" altLang="ru-RU" sz="36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altLang="ru-RU" sz="3600" b="1" dirty="0">
                <a:solidFill>
                  <a:srgbClr val="0070C0"/>
                </a:solidFill>
              </a:rPr>
              <a:t>&lt;H</a:t>
            </a:r>
            <a:r>
              <a:rPr lang="ru-RU" altLang="ru-RU" sz="3600" b="1" dirty="0">
                <a:solidFill>
                  <a:srgbClr val="0070C0"/>
                </a:solidFill>
              </a:rPr>
              <a:t>3</a:t>
            </a:r>
            <a:r>
              <a:rPr lang="en-US" altLang="ru-RU" sz="3600" b="1" dirty="0">
                <a:solidFill>
                  <a:srgbClr val="0070C0"/>
                </a:solidFill>
              </a:rPr>
              <a:t>&gt;</a:t>
            </a:r>
            <a:r>
              <a:rPr lang="ru-RU" altLang="ru-RU" sz="3600" b="1" dirty="0">
                <a:solidFill>
                  <a:srgbClr val="0070C0"/>
                </a:solidFill>
              </a:rPr>
              <a:t>Все о компьютере </a:t>
            </a:r>
            <a:r>
              <a:rPr lang="en-US" altLang="ru-RU" sz="3600" b="1" dirty="0">
                <a:solidFill>
                  <a:srgbClr val="0070C0"/>
                </a:solidFill>
              </a:rPr>
              <a:t>&lt;/H</a:t>
            </a:r>
            <a:r>
              <a:rPr lang="ru-RU" altLang="ru-RU" sz="3600" b="1" dirty="0">
                <a:solidFill>
                  <a:srgbClr val="0070C0"/>
                </a:solidFill>
              </a:rPr>
              <a:t>3</a:t>
            </a:r>
            <a:r>
              <a:rPr lang="en-US" altLang="ru-RU" sz="3600" b="1" dirty="0">
                <a:solidFill>
                  <a:srgbClr val="0070C0"/>
                </a:solidFill>
              </a:rPr>
              <a:t>&gt;</a:t>
            </a:r>
            <a:endParaRPr lang="ru-RU" altLang="ru-RU" sz="3600" b="1" dirty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altLang="ru-RU" sz="3600" b="1" dirty="0">
              <a:solidFill>
                <a:srgbClr val="0070C0"/>
              </a:solidFill>
            </a:endParaRPr>
          </a:p>
          <a:p>
            <a:pPr algn="ctr">
              <a:buFontTx/>
              <a:buNone/>
            </a:pPr>
            <a:endParaRPr lang="ru-RU" altLang="ru-RU" sz="3600" b="1" dirty="0">
              <a:solidFill>
                <a:srgbClr val="0070C0"/>
              </a:solidFill>
            </a:endParaRPr>
          </a:p>
        </p:txBody>
      </p:sp>
      <p:sp>
        <p:nvSpPr>
          <p:cNvPr id="614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создаем Web-странички автор проекта - Стрельникова Л.В.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2"/>
          <p:cNvSpPr>
            <a:spLocks noChangeShapeType="1"/>
          </p:cNvSpPr>
          <p:nvPr/>
        </p:nvSpPr>
        <p:spPr bwMode="auto">
          <a:xfrm>
            <a:off x="1900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1919288" y="188914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b="1" dirty="0">
                <a:ln/>
                <a:solidFill>
                  <a:schemeClr val="accent3"/>
                </a:solidFill>
              </a:rPr>
              <a:t>Заголовки: </a:t>
            </a:r>
            <a:r>
              <a:rPr lang="en-US" sz="3000" b="1" dirty="0">
                <a:ln/>
                <a:solidFill>
                  <a:schemeClr val="accent3"/>
                </a:solidFill>
              </a:rPr>
              <a:t>H1 … H6</a:t>
            </a:r>
            <a:endParaRPr lang="ru-RU" sz="3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634926" y="917577"/>
            <a:ext cx="6829226" cy="3602038"/>
          </a:xfrm>
          <a:prstGeom prst="rect">
            <a:avLst/>
          </a:prstGeom>
          <a:ln>
            <a:headEnd/>
            <a:tailEnd type="none" w="lg" len="lg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/>
          <a:lstStyle/>
          <a:p>
            <a:pPr>
              <a:spcBef>
                <a:spcPct val="20000"/>
              </a:spcBef>
              <a:defRPr/>
            </a:pPr>
            <a:r>
              <a:rPr lang="en-US" sz="2800" b="1" dirty="0">
                <a:latin typeface="Courier New" pitchFamily="49" charset="0"/>
              </a:rPr>
              <a:t>&lt;BODY&gt;</a:t>
            </a:r>
          </a:p>
          <a:p>
            <a:pPr>
              <a:spcBef>
                <a:spcPct val="20000"/>
              </a:spcBef>
              <a:defRPr/>
            </a:pPr>
            <a:r>
              <a:rPr lang="ru-RU" sz="2800" b="1" dirty="0">
                <a:latin typeface="Courier New" pitchFamily="49" charset="0"/>
              </a:rPr>
              <a:t>&lt;H1&gt;Заголовок документа&lt;/H1&gt;</a:t>
            </a:r>
          </a:p>
          <a:p>
            <a:pPr>
              <a:spcBef>
                <a:spcPct val="20000"/>
              </a:spcBef>
              <a:defRPr/>
            </a:pPr>
            <a:r>
              <a:rPr lang="ru-RU" sz="2800" b="1" dirty="0">
                <a:latin typeface="Courier New" pitchFamily="49" charset="0"/>
              </a:rPr>
              <a:t>&lt;H2&gt;Заголовок раздела&lt;/H2&gt;</a:t>
            </a:r>
          </a:p>
          <a:p>
            <a:pPr>
              <a:spcBef>
                <a:spcPct val="20000"/>
              </a:spcBef>
              <a:defRPr/>
            </a:pPr>
            <a:r>
              <a:rPr lang="ru-RU" sz="2800" b="1" dirty="0">
                <a:latin typeface="Courier New" pitchFamily="49" charset="0"/>
              </a:rPr>
              <a:t>&lt;H3&gt;Заголовок подраздела&lt;/H3&gt;</a:t>
            </a:r>
          </a:p>
          <a:p>
            <a:pPr>
              <a:spcBef>
                <a:spcPct val="20000"/>
              </a:spcBef>
              <a:defRPr/>
            </a:pPr>
            <a:r>
              <a:rPr lang="ru-RU" sz="2800" b="1" dirty="0">
                <a:latin typeface="Courier New" pitchFamily="49" charset="0"/>
              </a:rPr>
              <a:t>&lt;H4&gt;Заголовок параграфа&lt;/H4&gt;</a:t>
            </a:r>
          </a:p>
          <a:p>
            <a:pPr>
              <a:spcBef>
                <a:spcPct val="20000"/>
              </a:spcBef>
              <a:defRPr/>
            </a:pPr>
            <a:r>
              <a:rPr lang="ru-RU" sz="2800" b="1" dirty="0">
                <a:latin typeface="Courier New" pitchFamily="49" charset="0"/>
              </a:rPr>
              <a:t>&lt;H5&gt;Комментарий&lt;/H5&gt;</a:t>
            </a:r>
          </a:p>
          <a:p>
            <a:pPr>
              <a:spcBef>
                <a:spcPct val="20000"/>
              </a:spcBef>
              <a:defRPr/>
            </a:pPr>
            <a:r>
              <a:rPr lang="ru-RU" sz="2800" b="1" dirty="0">
                <a:latin typeface="Courier New" pitchFamily="49" charset="0"/>
              </a:rPr>
              <a:t>&lt;H6&gt;Авторские пометки&lt;/H6&gt;</a:t>
            </a:r>
          </a:p>
          <a:p>
            <a:pPr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C00000"/>
                </a:solidFill>
                <a:latin typeface="Courier New" pitchFamily="49" charset="0"/>
              </a:rPr>
              <a:t>&lt;/BODY&gt;</a:t>
            </a:r>
            <a:endParaRPr lang="ru-RU" sz="2800" b="1" dirty="0">
              <a:solidFill>
                <a:srgbClr val="C00000"/>
              </a:solidFill>
              <a:latin typeface="Courier New" pitchFamily="49" charset="0"/>
            </a:endParaRPr>
          </a:p>
        </p:txBody>
      </p:sp>
      <p:pic>
        <p:nvPicPr>
          <p:cNvPr id="4546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463551"/>
            <a:ext cx="3714596" cy="3570709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454664" name="Rectangle 8"/>
          <p:cNvSpPr>
            <a:spLocks noChangeArrowheads="1"/>
          </p:cNvSpPr>
          <p:nvPr/>
        </p:nvSpPr>
        <p:spPr bwMode="auto">
          <a:xfrm>
            <a:off x="2215933" y="4832346"/>
            <a:ext cx="2532553" cy="49244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2600" dirty="0">
                <a:solidFill>
                  <a:schemeClr val="accent2"/>
                </a:solidFill>
              </a:rPr>
              <a:t>выравнивание:</a:t>
            </a:r>
          </a:p>
        </p:txBody>
      </p:sp>
      <p:sp>
        <p:nvSpPr>
          <p:cNvPr id="454665" name="Rectangle 9"/>
          <p:cNvSpPr>
            <a:spLocks noChangeArrowheads="1"/>
          </p:cNvSpPr>
          <p:nvPr/>
        </p:nvSpPr>
        <p:spPr bwMode="auto">
          <a:xfrm>
            <a:off x="911424" y="5643562"/>
            <a:ext cx="6829226" cy="492443"/>
          </a:xfrm>
          <a:prstGeom prst="rect">
            <a:avLst/>
          </a:prstGeom>
          <a:ln>
            <a:headEnd/>
            <a:tailEnd type="non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spcBef>
                <a:spcPct val="20000"/>
              </a:spcBef>
              <a:defRPr/>
            </a:pPr>
            <a:r>
              <a:rPr lang="ru-RU" sz="2800" b="1" dirty="0">
                <a:latin typeface="Courier New" pitchFamily="49" charset="0"/>
              </a:rPr>
              <a:t>&lt;H1 </a:t>
            </a:r>
            <a:r>
              <a:rPr lang="en-US" sz="2800" b="1" dirty="0">
                <a:solidFill>
                  <a:srgbClr val="FF0000"/>
                </a:solidFill>
                <a:latin typeface="Courier New" pitchFamily="49" charset="0"/>
              </a:rPr>
              <a:t>ALIGN</a:t>
            </a:r>
            <a:r>
              <a:rPr lang="en-US" sz="2800" b="1" dirty="0">
                <a:latin typeface="Courier New" pitchFamily="49" charset="0"/>
              </a:rPr>
              <a:t>=center</a:t>
            </a:r>
            <a:r>
              <a:rPr lang="ru-RU" sz="2800" b="1" dirty="0">
                <a:latin typeface="Courier New" pitchFamily="49" charset="0"/>
              </a:rPr>
              <a:t>&gt;История&lt;/H1&gt;</a:t>
            </a:r>
          </a:p>
        </p:txBody>
      </p:sp>
      <p:sp>
        <p:nvSpPr>
          <p:cNvPr id="454666" name="AutoShape 10"/>
          <p:cNvSpPr>
            <a:spLocks noChangeArrowheads="1"/>
          </p:cNvSpPr>
          <p:nvPr/>
        </p:nvSpPr>
        <p:spPr bwMode="auto">
          <a:xfrm>
            <a:off x="5014913" y="4164013"/>
            <a:ext cx="2182812" cy="1300162"/>
          </a:xfrm>
          <a:prstGeom prst="wedgeRoundRectCallout">
            <a:avLst>
              <a:gd name="adj1" fmla="val -68546"/>
              <a:gd name="adj2" fmla="val 72745"/>
              <a:gd name="adj3" fmla="val 16667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tIns="82800"/>
          <a:lstStyle/>
          <a:p>
            <a:pPr>
              <a:defRPr/>
            </a:pPr>
            <a:r>
              <a:rPr lang="en-US" sz="2200" b="1" dirty="0"/>
              <a:t>left, </a:t>
            </a:r>
            <a:endParaRPr lang="ru-RU" sz="2200" b="1" dirty="0"/>
          </a:p>
          <a:p>
            <a:pPr algn="ctr">
              <a:defRPr/>
            </a:pPr>
            <a:r>
              <a:rPr lang="en-US" sz="2200" b="1" dirty="0"/>
              <a:t>center, </a:t>
            </a:r>
            <a:endParaRPr lang="ru-RU" sz="2200" b="1" dirty="0"/>
          </a:p>
          <a:p>
            <a:pPr algn="r">
              <a:defRPr/>
            </a:pPr>
            <a:r>
              <a:rPr lang="en-US" sz="2200" b="1" dirty="0"/>
              <a:t>right</a:t>
            </a:r>
            <a:r>
              <a:rPr lang="ru-RU" sz="2200" b="1" dirty="0"/>
              <a:t> </a:t>
            </a:r>
          </a:p>
        </p:txBody>
      </p:sp>
      <p:pic>
        <p:nvPicPr>
          <p:cNvPr id="45466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6145" y="4289253"/>
            <a:ext cx="2983606" cy="224966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FC9BB30-549A-4AFA-8649-12FDD097F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создаем Web-странички автор проекта - Стрельникова Л.В.</a:t>
            </a:r>
          </a:p>
        </p:txBody>
      </p:sp>
    </p:spTree>
    <p:extLst>
      <p:ext uri="{BB962C8B-B14F-4D97-AF65-F5344CB8AC3E}">
        <p14:creationId xmlns:p14="http://schemas.microsoft.com/office/powerpoint/2010/main" val="142105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4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54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 animBg="1"/>
      <p:bldP spid="454664" grpId="0"/>
      <p:bldP spid="454665" grpId="0" animBg="1"/>
      <p:bldP spid="4546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HTML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-код страницы помещается внутрь контейнера </a:t>
            </a:r>
            <a:r>
              <a:rPr lang="en-US" altLang="ru-RU" b="1" dirty="0">
                <a:solidFill>
                  <a:srgbClr val="0070C0"/>
                </a:solidFill>
              </a:rPr>
              <a:t>&lt;HTML&gt; &lt;/HTML&gt;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endParaRPr lang="en-US" alt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Web-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страница разделяется на две логические части: </a:t>
            </a:r>
            <a:r>
              <a:rPr lang="ru-RU" altLang="ru-RU" b="1" dirty="0">
                <a:solidFill>
                  <a:srgbClr val="0070C0"/>
                </a:solidFill>
              </a:rPr>
              <a:t>заголовок и содержание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alt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endParaRPr lang="ru-RU" alt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Заголовок заключается в контейнер </a:t>
            </a:r>
            <a:r>
              <a:rPr lang="en-US" altLang="ru-RU" b="1" dirty="0">
                <a:solidFill>
                  <a:srgbClr val="0070C0"/>
                </a:solidFill>
              </a:rPr>
              <a:t>&lt;HEAD&gt;&lt;/HEAD&gt;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endParaRPr lang="en-US" alt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Название содержится в контейнере </a:t>
            </a:r>
            <a:r>
              <a:rPr lang="en-US" altLang="ru-RU" b="1" dirty="0">
                <a:solidFill>
                  <a:srgbClr val="0070C0"/>
                </a:solidFill>
              </a:rPr>
              <a:t>&lt;TITLE&gt;&lt;/TITLE &gt;</a:t>
            </a:r>
            <a:endParaRPr lang="ru-RU" altLang="ru-RU" b="1" dirty="0">
              <a:solidFill>
                <a:srgbClr val="0070C0"/>
              </a:solidFill>
            </a:endParaRPr>
          </a:p>
        </p:txBody>
      </p:sp>
      <p:sp>
        <p:nvSpPr>
          <p:cNvPr id="307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создаем Web-странички автор проекта - Стрельникова Л.В.</a:t>
            </a:r>
          </a:p>
        </p:txBody>
      </p:sp>
      <p:pic>
        <p:nvPicPr>
          <p:cNvPr id="3077" name="Picture 5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384" y="5493667"/>
            <a:ext cx="18240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68A3FCF3-E60A-4300-AADF-841369FCB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Алгоритм создания </a:t>
            </a:r>
            <a:r>
              <a:rPr lang="en-US" alt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HTML </a:t>
            </a:r>
            <a:r>
              <a:rPr lang="ru-RU" alt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кода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Line 2"/>
          <p:cNvSpPr>
            <a:spLocks noChangeShapeType="1"/>
          </p:cNvSpPr>
          <p:nvPr/>
        </p:nvSpPr>
        <p:spPr bwMode="auto">
          <a:xfrm>
            <a:off x="1900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919288" y="188914"/>
            <a:ext cx="8140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Специальные символы в 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HEFS</a:t>
            </a:r>
            <a:endParaRPr lang="ru-RU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2533" name="Picture 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408" y="1260131"/>
            <a:ext cx="10461527" cy="4802531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1B87AD9-9904-4D10-8C31-B7186054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создаем Web-странички автор проекта - Стрельникова Л.В.</a:t>
            </a:r>
          </a:p>
        </p:txBody>
      </p:sp>
    </p:spTree>
    <p:extLst>
      <p:ext uri="{BB962C8B-B14F-4D97-AF65-F5344CB8AC3E}">
        <p14:creationId xmlns:p14="http://schemas.microsoft.com/office/powerpoint/2010/main" val="2044221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создаем Web-странички автор проекта - Стрельникова Л.В.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767408" y="1196752"/>
            <a:ext cx="10657184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―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Заголовок можно отделить от остального содержания страницы горизонтальной линией с помощью одиночного тэга  </a:t>
            </a:r>
            <a:r>
              <a:rPr lang="en-US" altLang="ru-RU" sz="2400" b="1" dirty="0">
                <a:solidFill>
                  <a:srgbClr val="0070C0"/>
                </a:solidFill>
                <a:latin typeface="Arial" charset="0"/>
              </a:rPr>
              <a:t>&lt;HR&gt;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―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Разделение текста на абзацы производится с помощью контейнера </a:t>
            </a:r>
            <a:r>
              <a:rPr lang="en-US" altLang="ru-RU" sz="2400" b="1" dirty="0">
                <a:solidFill>
                  <a:srgbClr val="0070C0"/>
                </a:solidFill>
                <a:latin typeface="Arial" charset="0"/>
              </a:rPr>
              <a:t>&lt;P&gt;&lt;/P&gt;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―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На титульной странице обычно размещается текст, кратко описывающий содержание сайта:</a:t>
            </a:r>
          </a:p>
          <a:p>
            <a:pPr>
              <a:spcBef>
                <a:spcPct val="50000"/>
              </a:spcBef>
              <a:buNone/>
            </a:pPr>
            <a:r>
              <a:rPr lang="en-US" altLang="ru-RU" sz="2400" b="1" dirty="0">
                <a:solidFill>
                  <a:srgbClr val="0070C0"/>
                </a:solidFill>
                <a:latin typeface="Arial" charset="0"/>
              </a:rPr>
              <a:t>&lt;P ALIGN=“left”&gt;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На самом сайте вы сможете получить различную информацию о компьютере, его программном обеспечении и ценах на компьютерные комплектующие. </a:t>
            </a:r>
            <a:r>
              <a:rPr lang="en-US" altLang="ru-RU" sz="2400" b="1" dirty="0">
                <a:solidFill>
                  <a:srgbClr val="0070C0"/>
                </a:solidFill>
                <a:latin typeface="Arial" charset="0"/>
              </a:rPr>
              <a:t>&lt;/P&gt;</a:t>
            </a:r>
          </a:p>
          <a:p>
            <a:pPr>
              <a:spcBef>
                <a:spcPct val="50000"/>
              </a:spcBef>
              <a:buNone/>
            </a:pPr>
            <a:r>
              <a:rPr lang="en-US" altLang="ru-RU" sz="2400" b="1" dirty="0">
                <a:solidFill>
                  <a:srgbClr val="0070C0"/>
                </a:solidFill>
                <a:latin typeface="Arial" charset="0"/>
              </a:rPr>
              <a:t>&lt;P ALIGN=“right”&gt;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Терминологический словарь познакомит вас с компьютерными терминами, а также вы сможете заполнить анкету.</a:t>
            </a:r>
            <a:r>
              <a:rPr lang="en-US" altLang="ru-RU" sz="2400" b="1" dirty="0">
                <a:solidFill>
                  <a:srgbClr val="0070C0"/>
                </a:solidFill>
                <a:latin typeface="Arial" charset="0"/>
              </a:rPr>
              <a:t>&lt;/P&gt;</a:t>
            </a:r>
            <a:endParaRPr lang="ru-RU" altLang="ru-RU" sz="24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71464" y="381525"/>
            <a:ext cx="94330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Абзацы</a:t>
            </a:r>
          </a:p>
        </p:txBody>
      </p:sp>
    </p:spTree>
    <p:extLst>
      <p:ext uri="{BB962C8B-B14F-4D97-AF65-F5344CB8AC3E}">
        <p14:creationId xmlns:p14="http://schemas.microsoft.com/office/powerpoint/2010/main" val="20932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Line 2"/>
          <p:cNvSpPr>
            <a:spLocks noChangeShapeType="1"/>
          </p:cNvSpPr>
          <p:nvPr/>
        </p:nvSpPr>
        <p:spPr bwMode="auto">
          <a:xfrm>
            <a:off x="1900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2146301" y="188914"/>
            <a:ext cx="79136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b="1" dirty="0">
                <a:ln/>
                <a:solidFill>
                  <a:schemeClr val="accent3"/>
                </a:solidFill>
              </a:rPr>
              <a:t>Абзацы</a:t>
            </a:r>
          </a:p>
        </p:txBody>
      </p:sp>
      <p:sp>
        <p:nvSpPr>
          <p:cNvPr id="458756" name="Rectangle 4"/>
          <p:cNvSpPr>
            <a:spLocks noChangeArrowheads="1"/>
          </p:cNvSpPr>
          <p:nvPr/>
        </p:nvSpPr>
        <p:spPr bwMode="auto">
          <a:xfrm>
            <a:off x="1954214" y="923926"/>
            <a:ext cx="7615237" cy="31083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600" dirty="0">
                <a:solidFill>
                  <a:schemeClr val="accent2"/>
                </a:solidFill>
              </a:rPr>
              <a:t>переход на новую строку</a:t>
            </a:r>
          </a:p>
          <a:p>
            <a:pPr marL="263525" indent="-263525">
              <a:spcBef>
                <a:spcPct val="20000"/>
              </a:spcBef>
              <a:buFontTx/>
              <a:buChar char="•"/>
            </a:pPr>
            <a:endParaRPr lang="ru-RU" sz="2600" dirty="0"/>
          </a:p>
          <a:p>
            <a:pPr marL="263525" indent="-263525">
              <a:spcBef>
                <a:spcPct val="20000"/>
              </a:spcBef>
              <a:buFontTx/>
              <a:buChar char="•"/>
            </a:pPr>
            <a:endParaRPr lang="ru-RU" sz="2600" dirty="0"/>
          </a:p>
          <a:p>
            <a:pPr marL="263525" indent="-263525">
              <a:spcBef>
                <a:spcPct val="20000"/>
              </a:spcBef>
              <a:buFontTx/>
              <a:buChar char="•"/>
            </a:pPr>
            <a:endParaRPr lang="ru-RU" sz="2600" dirty="0"/>
          </a:p>
          <a:p>
            <a:pPr marL="263525" indent="-263525">
              <a:spcBef>
                <a:spcPct val="20000"/>
              </a:spcBef>
              <a:buFontTx/>
              <a:buChar char="•"/>
            </a:pPr>
            <a:endParaRPr lang="ru-RU" sz="2600" dirty="0"/>
          </a:p>
          <a:p>
            <a:pPr marL="263525" indent="-263525">
              <a:spcBef>
                <a:spcPct val="80000"/>
              </a:spcBef>
              <a:buFontTx/>
              <a:buChar char="•"/>
            </a:pPr>
            <a:r>
              <a:rPr lang="ru-RU" sz="2600" dirty="0">
                <a:solidFill>
                  <a:schemeClr val="accent2"/>
                </a:solidFill>
              </a:rPr>
              <a:t>абзац</a:t>
            </a:r>
            <a:r>
              <a:rPr lang="en-US" sz="2600" dirty="0">
                <a:solidFill>
                  <a:schemeClr val="accent2"/>
                </a:solidFill>
              </a:rPr>
              <a:t> </a:t>
            </a:r>
            <a:r>
              <a:rPr lang="en-US" sz="2600" dirty="0"/>
              <a:t>(</a:t>
            </a:r>
            <a:r>
              <a:rPr lang="ru-RU" sz="2600" dirty="0"/>
              <a:t>с отступами)</a:t>
            </a:r>
          </a:p>
        </p:txBody>
      </p:sp>
      <p:sp>
        <p:nvSpPr>
          <p:cNvPr id="458757" name="Rectangle 5"/>
          <p:cNvSpPr>
            <a:spLocks noChangeArrowheads="1"/>
          </p:cNvSpPr>
          <p:nvPr/>
        </p:nvSpPr>
        <p:spPr bwMode="auto">
          <a:xfrm>
            <a:off x="1271465" y="1396999"/>
            <a:ext cx="5243636" cy="2043113"/>
          </a:xfrm>
          <a:prstGeom prst="rect">
            <a:avLst/>
          </a:prstGeom>
          <a:ln>
            <a:headEnd/>
            <a:tailEnd type="non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>
              <a:spcBef>
                <a:spcPct val="20000"/>
              </a:spcBef>
              <a:defRPr/>
            </a:pPr>
            <a:r>
              <a:rPr lang="ru-RU" b="1" dirty="0">
                <a:latin typeface="Courier New" pitchFamily="49" charset="0"/>
              </a:rPr>
              <a:t>Одно физическое тело захотело </a:t>
            </a:r>
            <a:br>
              <a:rPr lang="ru-RU" b="1" dirty="0">
                <a:latin typeface="Courier New" pitchFamily="49" charset="0"/>
              </a:rPr>
            </a:br>
            <a:r>
              <a:rPr lang="ru-RU" b="1" dirty="0">
                <a:latin typeface="Courier New" pitchFamily="49" charset="0"/>
              </a:rPr>
              <a:t>поменять три своих</a:t>
            </a:r>
            <a:br>
              <a:rPr lang="ru-RU" b="1" dirty="0">
                <a:latin typeface="Courier New" pitchFamily="49" charset="0"/>
              </a:rPr>
            </a:br>
            <a:r>
              <a:rPr lang="ru-RU" b="1" dirty="0">
                <a:latin typeface="Courier New" pitchFamily="49" charset="0"/>
              </a:rPr>
              <a:t>старых варежки на что-нибудь </a:t>
            </a:r>
            <a:br>
              <a:rPr lang="ru-RU" b="1" dirty="0">
                <a:latin typeface="Courier New" pitchFamily="49" charset="0"/>
              </a:rPr>
            </a:br>
            <a:r>
              <a:rPr lang="ru-RU" b="1" dirty="0">
                <a:latin typeface="Courier New" pitchFamily="49" charset="0"/>
              </a:rPr>
              <a:t>хорошее.</a:t>
            </a:r>
            <a:br>
              <a:rPr lang="ru-RU" b="1" dirty="0">
                <a:latin typeface="Courier New" pitchFamily="49" charset="0"/>
              </a:rPr>
            </a:br>
            <a:r>
              <a:rPr lang="ru-RU" b="1" dirty="0">
                <a:latin typeface="Courier New" pitchFamily="49" charset="0"/>
              </a:rPr>
              <a:t>&lt;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BR</a:t>
            </a:r>
            <a:r>
              <a:rPr lang="ru-RU" b="1" dirty="0">
                <a:latin typeface="Courier New" pitchFamily="49" charset="0"/>
              </a:rPr>
              <a:t>&gt;</a:t>
            </a:r>
            <a:br>
              <a:rPr lang="ru-RU" b="1" dirty="0">
                <a:latin typeface="Courier New" pitchFamily="49" charset="0"/>
              </a:rPr>
            </a:br>
            <a:r>
              <a:rPr lang="ru-RU" b="1" dirty="0">
                <a:latin typeface="Courier New" pitchFamily="49" charset="0"/>
              </a:rPr>
              <a:t>До самого вечера тело с </a:t>
            </a:r>
          </a:p>
          <a:p>
            <a:pPr>
              <a:spcBef>
                <a:spcPct val="20000"/>
              </a:spcBef>
              <a:defRPr/>
            </a:pPr>
            <a:r>
              <a:rPr lang="ru-RU" b="1" dirty="0">
                <a:latin typeface="Courier New" pitchFamily="49" charset="0"/>
              </a:rPr>
              <a:t>варежками ...</a:t>
            </a:r>
            <a:br>
              <a:rPr lang="ru-RU" dirty="0">
                <a:latin typeface="Courier New" pitchFamily="49" charset="0"/>
              </a:rPr>
            </a:br>
            <a:endParaRPr lang="ru-RU" dirty="0">
              <a:latin typeface="Courier New" pitchFamily="49" charset="0"/>
            </a:endParaRPr>
          </a:p>
        </p:txBody>
      </p:sp>
      <p:pic>
        <p:nvPicPr>
          <p:cNvPr id="45875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3324" y="893763"/>
            <a:ext cx="3505199" cy="287733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458760" name="Line 8"/>
          <p:cNvSpPr>
            <a:spLocks noChangeShapeType="1"/>
          </p:cNvSpPr>
          <p:nvPr/>
        </p:nvSpPr>
        <p:spPr bwMode="auto">
          <a:xfrm flipV="1">
            <a:off x="2146302" y="2686050"/>
            <a:ext cx="5162550" cy="2287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8761" name="Rectangle 9"/>
          <p:cNvSpPr>
            <a:spLocks noChangeArrowheads="1"/>
          </p:cNvSpPr>
          <p:nvPr/>
        </p:nvSpPr>
        <p:spPr bwMode="auto">
          <a:xfrm>
            <a:off x="1271464" y="4062414"/>
            <a:ext cx="6081836" cy="2238375"/>
          </a:xfrm>
          <a:prstGeom prst="rect">
            <a:avLst/>
          </a:prstGeom>
          <a:ln>
            <a:headEnd/>
            <a:tailEnd type="non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P</a:t>
            </a:r>
            <a:r>
              <a:rPr lang="en-US" b="1" dirty="0">
                <a:latin typeface="Courier New" pitchFamily="49" charset="0"/>
              </a:rPr>
              <a:t>&gt;</a:t>
            </a:r>
          </a:p>
          <a:p>
            <a:pPr>
              <a:defRPr/>
            </a:pPr>
            <a:r>
              <a:rPr lang="ru-RU" b="1" dirty="0">
                <a:latin typeface="Courier New" pitchFamily="49" charset="0"/>
              </a:rPr>
              <a:t>Одно физическое тело захотело </a:t>
            </a:r>
            <a:br>
              <a:rPr lang="ru-RU" b="1" dirty="0">
                <a:latin typeface="Courier New" pitchFamily="49" charset="0"/>
              </a:rPr>
            </a:br>
            <a:r>
              <a:rPr lang="ru-RU" b="1" dirty="0">
                <a:latin typeface="Courier New" pitchFamily="49" charset="0"/>
              </a:rPr>
              <a:t>поменять три своих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ru-RU" b="1" dirty="0">
                <a:latin typeface="Courier New" pitchFamily="49" charset="0"/>
              </a:rPr>
              <a:t>старых варежки </a:t>
            </a:r>
            <a:endParaRPr lang="en-US" b="1" dirty="0">
              <a:latin typeface="Courier New" pitchFamily="49" charset="0"/>
            </a:endParaRPr>
          </a:p>
          <a:p>
            <a:pPr>
              <a:defRPr/>
            </a:pPr>
            <a:r>
              <a:rPr lang="ru-RU" b="1" dirty="0">
                <a:latin typeface="Courier New" pitchFamily="49" charset="0"/>
              </a:rPr>
              <a:t>на что-нибудь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ru-RU" b="1" dirty="0">
                <a:latin typeface="Courier New" pitchFamily="49" charset="0"/>
              </a:rPr>
              <a:t>хорошее.</a:t>
            </a:r>
            <a:br>
              <a:rPr lang="ru-RU" b="1" dirty="0">
                <a:latin typeface="Courier New" pitchFamily="49" charset="0"/>
              </a:rPr>
            </a:br>
            <a:r>
              <a:rPr lang="ru-RU" b="1" dirty="0">
                <a:latin typeface="Courier New" pitchFamily="49" charset="0"/>
              </a:rPr>
              <a:t>&lt;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P</a:t>
            </a:r>
            <a:r>
              <a:rPr lang="ru-RU" b="1" dirty="0">
                <a:latin typeface="Courier New" pitchFamily="49" charset="0"/>
              </a:rPr>
              <a:t>&gt;</a:t>
            </a:r>
            <a:endParaRPr lang="en-US" b="1" dirty="0">
              <a:latin typeface="Courier New" pitchFamily="49" charset="0"/>
            </a:endParaRPr>
          </a:p>
          <a:p>
            <a:pPr>
              <a:defRPr/>
            </a:pP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P</a:t>
            </a:r>
            <a:r>
              <a:rPr lang="en-US" b="1" dirty="0">
                <a:latin typeface="Courier New" pitchFamily="49" charset="0"/>
              </a:rPr>
              <a:t>&gt;</a:t>
            </a:r>
            <a:br>
              <a:rPr lang="ru-RU" b="1" dirty="0">
                <a:latin typeface="Courier New" pitchFamily="49" charset="0"/>
              </a:rPr>
            </a:br>
            <a:r>
              <a:rPr lang="ru-RU" b="1" dirty="0">
                <a:latin typeface="Courier New" pitchFamily="49" charset="0"/>
              </a:rPr>
              <a:t>До самого вечера тело с варежками ...</a:t>
            </a:r>
            <a:endParaRPr lang="en-US" b="1" dirty="0">
              <a:latin typeface="Courier New" pitchFamily="49" charset="0"/>
            </a:endParaRPr>
          </a:p>
          <a:p>
            <a:pPr>
              <a:defRPr/>
            </a:pPr>
            <a:r>
              <a:rPr lang="en-US" b="1" dirty="0">
                <a:latin typeface="Courier New" pitchFamily="49" charset="0"/>
              </a:rPr>
              <a:t>&lt;/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P</a:t>
            </a:r>
            <a:r>
              <a:rPr lang="en-US" b="1" dirty="0">
                <a:latin typeface="Courier New" pitchFamily="49" charset="0"/>
              </a:rPr>
              <a:t>&gt;</a:t>
            </a:r>
            <a:br>
              <a:rPr lang="ru-RU" b="1" dirty="0">
                <a:latin typeface="Courier New" pitchFamily="49" charset="0"/>
              </a:rPr>
            </a:br>
            <a:endParaRPr lang="ru-RU" b="1" dirty="0">
              <a:latin typeface="Courier New" pitchFamily="49" charset="0"/>
            </a:endParaRPr>
          </a:p>
        </p:txBody>
      </p:sp>
      <p:pic>
        <p:nvPicPr>
          <p:cNvPr id="45876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3324" y="4095751"/>
            <a:ext cx="3583235" cy="248487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458763" name="Line 11"/>
          <p:cNvSpPr>
            <a:spLocks noChangeShapeType="1"/>
          </p:cNvSpPr>
          <p:nvPr/>
        </p:nvSpPr>
        <p:spPr bwMode="auto">
          <a:xfrm flipV="1">
            <a:off x="1869283" y="5589240"/>
            <a:ext cx="5538788" cy="3991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B28B080-0D2F-4115-A630-B84AF4E6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создаем Web-странички автор проекта - Стрельникова Л.В.</a:t>
            </a:r>
          </a:p>
        </p:txBody>
      </p:sp>
    </p:spTree>
    <p:extLst>
      <p:ext uri="{BB962C8B-B14F-4D97-AF65-F5344CB8AC3E}">
        <p14:creationId xmlns:p14="http://schemas.microsoft.com/office/powerpoint/2010/main" val="381253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8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8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5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5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6" grpId="0" build="p"/>
      <p:bldP spid="458757" grpId="0" animBg="1"/>
      <p:bldP spid="4587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2"/>
          <p:cNvSpPr>
            <a:spLocks noChangeShapeType="1"/>
          </p:cNvSpPr>
          <p:nvPr/>
        </p:nvSpPr>
        <p:spPr bwMode="auto">
          <a:xfrm>
            <a:off x="1900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919288" y="188914"/>
            <a:ext cx="8140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Абзацы в 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HEFS</a:t>
            </a:r>
            <a:endParaRPr lang="ru-RU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255" y="1182687"/>
            <a:ext cx="10383237" cy="4766591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F6018CC5-5F76-498C-BC25-45F8E4419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создаем Web-странички автор проекта - Стрельникова Л.В.</a:t>
            </a:r>
          </a:p>
        </p:txBody>
      </p:sp>
    </p:spTree>
    <p:extLst>
      <p:ext uri="{BB962C8B-B14F-4D97-AF65-F5344CB8AC3E}">
        <p14:creationId xmlns:p14="http://schemas.microsoft.com/office/powerpoint/2010/main" val="416232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Line 2"/>
          <p:cNvSpPr>
            <a:spLocks noChangeShapeType="1"/>
          </p:cNvSpPr>
          <p:nvPr/>
        </p:nvSpPr>
        <p:spPr bwMode="auto">
          <a:xfrm>
            <a:off x="1900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631504" y="130176"/>
            <a:ext cx="8307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Линия-разделитель</a:t>
            </a:r>
          </a:p>
        </p:txBody>
      </p:sp>
      <p:sp>
        <p:nvSpPr>
          <p:cNvPr id="462852" name="Rectangle 4"/>
          <p:cNvSpPr>
            <a:spLocks noChangeArrowheads="1"/>
          </p:cNvSpPr>
          <p:nvPr/>
        </p:nvSpPr>
        <p:spPr bwMode="auto">
          <a:xfrm>
            <a:off x="1081794" y="1332255"/>
            <a:ext cx="1099419" cy="555625"/>
          </a:xfrm>
          <a:prstGeom prst="rect">
            <a:avLst/>
          </a:prstGeom>
          <a:ln>
            <a:headEnd/>
            <a:tailEnd type="non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>
              <a:spcBef>
                <a:spcPct val="20000"/>
              </a:spcBef>
              <a:defRPr/>
            </a:pPr>
            <a:r>
              <a:rPr lang="ru-RU" sz="2800" b="1" dirty="0">
                <a:latin typeface="Courier New" pitchFamily="49" charset="0"/>
              </a:rPr>
              <a:t>&lt;</a:t>
            </a:r>
            <a:r>
              <a:rPr lang="en-US" sz="2800" b="1" dirty="0">
                <a:solidFill>
                  <a:srgbClr val="FF0000"/>
                </a:solidFill>
                <a:latin typeface="Courier New" pitchFamily="49" charset="0"/>
              </a:rPr>
              <a:t>HR</a:t>
            </a:r>
            <a:r>
              <a:rPr lang="ru-RU" sz="2800" b="1" dirty="0">
                <a:latin typeface="Courier New" pitchFamily="49" charset="0"/>
              </a:rPr>
              <a:t>&gt;</a:t>
            </a:r>
          </a:p>
        </p:txBody>
      </p:sp>
      <p:sp>
        <p:nvSpPr>
          <p:cNvPr id="462853" name="Rectangle 5"/>
          <p:cNvSpPr>
            <a:spLocks noChangeArrowheads="1"/>
          </p:cNvSpPr>
          <p:nvPr/>
        </p:nvSpPr>
        <p:spPr bwMode="auto">
          <a:xfrm>
            <a:off x="2003424" y="3635375"/>
            <a:ext cx="8557072" cy="550862"/>
          </a:xfrm>
          <a:prstGeom prst="rect">
            <a:avLst/>
          </a:prstGeom>
          <a:ln>
            <a:headEnd/>
            <a:tailEnd type="non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>
              <a:spcBef>
                <a:spcPct val="20000"/>
              </a:spcBef>
              <a:defRPr/>
            </a:pPr>
            <a:r>
              <a:rPr lang="ru-RU" sz="2800" b="1" dirty="0">
                <a:latin typeface="Courier New" pitchFamily="49" charset="0"/>
              </a:rPr>
              <a:t>&lt;</a:t>
            </a:r>
            <a:r>
              <a:rPr lang="ru-RU" sz="2800" b="1" dirty="0">
                <a:solidFill>
                  <a:srgbClr val="000000"/>
                </a:solidFill>
                <a:latin typeface="Courier New" pitchFamily="49" charset="0"/>
              </a:rPr>
              <a:t>HR </a:t>
            </a:r>
            <a:r>
              <a:rPr lang="ru-RU" sz="2800" b="1" dirty="0">
                <a:solidFill>
                  <a:srgbClr val="FF0000"/>
                </a:solidFill>
                <a:latin typeface="Courier New" pitchFamily="49" charset="0"/>
              </a:rPr>
              <a:t>WIDTH</a:t>
            </a:r>
            <a:r>
              <a:rPr lang="ru-RU" sz="2800" b="1" dirty="0">
                <a:solidFill>
                  <a:srgbClr val="000000"/>
                </a:solidFill>
                <a:latin typeface="Courier New" pitchFamily="49" charset="0"/>
              </a:rPr>
              <a:t>="60%" </a:t>
            </a:r>
            <a:r>
              <a:rPr lang="ru-RU" sz="2800" b="1" dirty="0">
                <a:solidFill>
                  <a:srgbClr val="FF0000"/>
                </a:solidFill>
                <a:latin typeface="Courier New" pitchFamily="49" charset="0"/>
              </a:rPr>
              <a:t>SIZE</a:t>
            </a:r>
            <a:r>
              <a:rPr lang="ru-RU" sz="2800" b="1" dirty="0">
                <a:solidFill>
                  <a:srgbClr val="000000"/>
                </a:solidFill>
                <a:latin typeface="Courier New" pitchFamily="49" charset="0"/>
              </a:rPr>
              <a:t>="3" </a:t>
            </a:r>
            <a:r>
              <a:rPr lang="ru-RU" sz="2800" b="1" dirty="0">
                <a:solidFill>
                  <a:srgbClr val="FF0000"/>
                </a:solidFill>
                <a:latin typeface="Courier New" pitchFamily="49" charset="0"/>
              </a:rPr>
              <a:t>ALIGN</a:t>
            </a:r>
            <a:r>
              <a:rPr lang="ru-RU" sz="2800" b="1" dirty="0">
                <a:solidFill>
                  <a:srgbClr val="000000"/>
                </a:solidFill>
                <a:latin typeface="Courier New" pitchFamily="49" charset="0"/>
              </a:rPr>
              <a:t>="</a:t>
            </a:r>
            <a:r>
              <a:rPr lang="ru-RU" sz="2800" b="1" dirty="0" err="1">
                <a:solidFill>
                  <a:srgbClr val="000000"/>
                </a:solidFill>
                <a:latin typeface="Courier New" pitchFamily="49" charset="0"/>
              </a:rPr>
              <a:t>right</a:t>
            </a:r>
            <a:r>
              <a:rPr lang="ru-RU" sz="2800" b="1" dirty="0">
                <a:solidFill>
                  <a:srgbClr val="000000"/>
                </a:solidFill>
                <a:latin typeface="Courier New" pitchFamily="49" charset="0"/>
              </a:rPr>
              <a:t>"&gt;</a:t>
            </a:r>
            <a:endParaRPr lang="ru-RU" sz="2800" b="1" dirty="0">
              <a:latin typeface="Courier New" pitchFamily="49" charset="0"/>
            </a:endParaRPr>
          </a:p>
        </p:txBody>
      </p:sp>
      <p:sp>
        <p:nvSpPr>
          <p:cNvPr id="462854" name="AutoShape 6"/>
          <p:cNvSpPr>
            <a:spLocks noChangeArrowheads="1"/>
          </p:cNvSpPr>
          <p:nvPr/>
        </p:nvSpPr>
        <p:spPr bwMode="auto">
          <a:xfrm>
            <a:off x="2438388" y="841594"/>
            <a:ext cx="2090737" cy="555625"/>
          </a:xfrm>
          <a:prstGeom prst="wedgeRoundRectCallout">
            <a:avLst>
              <a:gd name="adj1" fmla="val -89764"/>
              <a:gd name="adj2" fmla="val 68542"/>
              <a:gd name="adj3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82800"/>
          <a:lstStyle/>
          <a:p>
            <a:pPr algn="ctr">
              <a:defRPr/>
            </a:pPr>
            <a:r>
              <a:rPr lang="en-US" sz="2200" i="1" dirty="0"/>
              <a:t>horizontal rule</a:t>
            </a:r>
            <a:r>
              <a:rPr lang="ru-RU" sz="2200" dirty="0"/>
              <a:t> </a:t>
            </a:r>
          </a:p>
        </p:txBody>
      </p:sp>
      <p:sp>
        <p:nvSpPr>
          <p:cNvPr id="462855" name="AutoShape 7"/>
          <p:cNvSpPr>
            <a:spLocks noChangeArrowheads="1"/>
          </p:cNvSpPr>
          <p:nvPr/>
        </p:nvSpPr>
        <p:spPr bwMode="auto">
          <a:xfrm>
            <a:off x="1871663" y="2036764"/>
            <a:ext cx="2216150" cy="1252537"/>
          </a:xfrm>
          <a:prstGeom prst="wedgeRoundRectCallout">
            <a:avLst>
              <a:gd name="adj1" fmla="val -563"/>
              <a:gd name="adj2" fmla="val 81379"/>
              <a:gd name="adj3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82800"/>
          <a:lstStyle/>
          <a:p>
            <a:pPr algn="ctr">
              <a:defRPr/>
            </a:pPr>
            <a:r>
              <a:rPr lang="ru-RU" sz="2200" dirty="0"/>
              <a:t>ширина в пикселях или процентах</a:t>
            </a:r>
          </a:p>
        </p:txBody>
      </p:sp>
      <p:pic>
        <p:nvPicPr>
          <p:cNvPr id="4628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1281" y="4467233"/>
            <a:ext cx="3019425" cy="18732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46285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2550" y="862005"/>
            <a:ext cx="2154238" cy="132556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462860" name="AutoShape 12"/>
          <p:cNvSpPr>
            <a:spLocks noChangeArrowheads="1"/>
          </p:cNvSpPr>
          <p:nvPr/>
        </p:nvSpPr>
        <p:spPr bwMode="auto">
          <a:xfrm>
            <a:off x="5358606" y="2627309"/>
            <a:ext cx="1462087" cy="568325"/>
          </a:xfrm>
          <a:prstGeom prst="wedgeRoundRectCallout">
            <a:avLst>
              <a:gd name="adj1" fmla="val -11889"/>
              <a:gd name="adj2" fmla="val 115398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82800"/>
          <a:lstStyle/>
          <a:p>
            <a:pPr algn="ctr">
              <a:defRPr/>
            </a:pPr>
            <a:r>
              <a:rPr lang="ru-RU" sz="2200" dirty="0"/>
              <a:t>толщина</a:t>
            </a:r>
          </a:p>
        </p:txBody>
      </p:sp>
      <p:sp>
        <p:nvSpPr>
          <p:cNvPr id="462862" name="AutoShape 14"/>
          <p:cNvSpPr>
            <a:spLocks noChangeArrowheads="1"/>
          </p:cNvSpPr>
          <p:nvPr/>
        </p:nvSpPr>
        <p:spPr bwMode="auto">
          <a:xfrm>
            <a:off x="8064499" y="2774955"/>
            <a:ext cx="2255838" cy="588963"/>
          </a:xfrm>
          <a:prstGeom prst="wedgeRoundRectCallout">
            <a:avLst>
              <a:gd name="adj1" fmla="val -59315"/>
              <a:gd name="adj2" fmla="val 105556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82800"/>
          <a:lstStyle/>
          <a:p>
            <a:pPr algn="ctr">
              <a:defRPr/>
            </a:pPr>
            <a:r>
              <a:rPr lang="ru-RU" sz="2200" dirty="0"/>
              <a:t>выравнивание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089650" y="4511675"/>
            <a:ext cx="3849688" cy="1684338"/>
            <a:chOff x="3081" y="2824"/>
            <a:chExt cx="2425" cy="1061"/>
          </a:xfrm>
        </p:grpSpPr>
        <p:sp>
          <p:nvSpPr>
            <p:cNvPr id="26638" name="Text Box 16"/>
            <p:cNvSpPr txBox="1">
              <a:spLocks noChangeArrowheads="1"/>
            </p:cNvSpPr>
            <p:nvPr/>
          </p:nvSpPr>
          <p:spPr bwMode="auto">
            <a:xfrm>
              <a:off x="3375" y="2891"/>
              <a:ext cx="2131" cy="994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 dirty="0"/>
                <a:t>   Не рекомендуется </a:t>
              </a:r>
              <a:br>
                <a:rPr lang="ru-RU" sz="2400" dirty="0"/>
              </a:br>
              <a:r>
                <a:rPr lang="ru-RU" sz="2400" dirty="0"/>
                <a:t>   использовать – </a:t>
              </a:r>
              <a:br>
                <a:rPr lang="ru-RU" sz="2400" dirty="0"/>
              </a:br>
              <a:r>
                <a:rPr lang="ru-RU" sz="2400" dirty="0"/>
                <a:t>   лучше заголовки </a:t>
              </a:r>
              <a:br>
                <a:rPr lang="ru-RU" sz="2400" dirty="0"/>
              </a:br>
              <a:r>
                <a:rPr lang="ru-RU" sz="2400" dirty="0"/>
                <a:t>   разделов!</a:t>
              </a:r>
            </a:p>
          </p:txBody>
        </p:sp>
        <p:sp>
          <p:nvSpPr>
            <p:cNvPr id="26639" name="Oval 17"/>
            <p:cNvSpPr>
              <a:spLocks noChangeArrowheads="1"/>
            </p:cNvSpPr>
            <p:nvPr/>
          </p:nvSpPr>
          <p:spPr bwMode="auto">
            <a:xfrm>
              <a:off x="3081" y="2824"/>
              <a:ext cx="439" cy="4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440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9A8714-88A4-4ECE-AF7C-1D25CBBA8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создаем Web-странички автор проекта - Стрельникова Л.В.</a:t>
            </a:r>
          </a:p>
        </p:txBody>
      </p:sp>
    </p:spTree>
    <p:extLst>
      <p:ext uri="{BB962C8B-B14F-4D97-AF65-F5344CB8AC3E}">
        <p14:creationId xmlns:p14="http://schemas.microsoft.com/office/powerpoint/2010/main" val="218183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6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6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6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2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2" grpId="0" animBg="1"/>
      <p:bldP spid="462853" grpId="0" animBg="1"/>
      <p:bldP spid="462854" grpId="0" animBg="1"/>
      <p:bldP spid="462855" grpId="0" animBg="1"/>
      <p:bldP spid="462860" grpId="0" animBg="1"/>
      <p:bldP spid="46286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51584" y="188641"/>
            <a:ext cx="7772400" cy="935831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alt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Вставка изображений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3392" y="1196752"/>
            <a:ext cx="11017224" cy="5112568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altLang="ru-RU" sz="2400" dirty="0"/>
              <a:t>Для вставки изображений используется тэг </a:t>
            </a:r>
            <a:r>
              <a:rPr lang="en-US" altLang="ru-RU" sz="2400" dirty="0"/>
              <a:t>&lt;IMG&gt; </a:t>
            </a:r>
            <a:r>
              <a:rPr lang="ru-RU" altLang="ru-RU" sz="2400" dirty="0"/>
              <a:t>с атрибутом </a:t>
            </a:r>
            <a:r>
              <a:rPr lang="en-US" altLang="ru-RU" sz="2400" dirty="0"/>
              <a:t>SRC</a:t>
            </a:r>
            <a:r>
              <a:rPr lang="ru-RU" altLang="ru-RU" sz="2400" dirty="0"/>
              <a:t>, который указывает на место хранения файла на локальном компьютере или в Интернете. Если графический файл находится на локальном компьютере в том же каталоге, что и файл </a:t>
            </a:r>
            <a:r>
              <a:rPr lang="en-US" altLang="ru-RU" sz="2400" dirty="0"/>
              <a:t>Web-</a:t>
            </a:r>
            <a:r>
              <a:rPr lang="ru-RU" altLang="ru-RU" sz="2400" dirty="0"/>
              <a:t>страницы, то в качестве значения атрибута </a:t>
            </a:r>
            <a:r>
              <a:rPr lang="en-US" altLang="ru-RU" sz="2400" dirty="0"/>
              <a:t>SRC</a:t>
            </a:r>
            <a:r>
              <a:rPr lang="ru-RU" altLang="ru-RU" sz="2400" dirty="0"/>
              <a:t> достаточно указать только имя файла: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altLang="ru-RU" sz="2800" b="1" dirty="0">
                <a:solidFill>
                  <a:srgbClr val="0070C0"/>
                </a:solidFill>
              </a:rPr>
              <a:t>&lt;IMG SRC=“computer.gif”&gt;</a:t>
            </a:r>
            <a:r>
              <a:rPr lang="ru-RU" altLang="ru-RU" sz="2800" b="1" dirty="0">
                <a:solidFill>
                  <a:srgbClr val="0070C0"/>
                </a:solidFill>
              </a:rPr>
              <a:t> </a:t>
            </a:r>
            <a:endParaRPr lang="en-US" altLang="ru-RU" sz="2800" b="1" dirty="0">
              <a:solidFill>
                <a:srgbClr val="0070C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altLang="ru-RU" sz="2400" dirty="0"/>
              <a:t>Если файл находится в другом каталоге на данном локальном компьютере, то значением атрибута должно быть полное имя файла. Например: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altLang="ru-RU" sz="2800" b="1" dirty="0">
                <a:solidFill>
                  <a:srgbClr val="0070C0"/>
                </a:solidFill>
              </a:rPr>
              <a:t>&lt;IMG SRC=“</a:t>
            </a:r>
            <a:r>
              <a:rPr lang="ru-RU" altLang="ru-RU" sz="2800" b="1" dirty="0">
                <a:solidFill>
                  <a:srgbClr val="0070C0"/>
                </a:solidFill>
              </a:rPr>
              <a:t>С:\</a:t>
            </a:r>
            <a:r>
              <a:rPr lang="en-US" altLang="ru-RU" sz="2800" b="1" dirty="0">
                <a:solidFill>
                  <a:srgbClr val="0070C0"/>
                </a:solidFill>
              </a:rPr>
              <a:t>computer</a:t>
            </a:r>
            <a:r>
              <a:rPr lang="ru-RU" altLang="ru-RU" sz="2800" b="1" dirty="0">
                <a:solidFill>
                  <a:srgbClr val="0070C0"/>
                </a:solidFill>
              </a:rPr>
              <a:t>\</a:t>
            </a:r>
            <a:r>
              <a:rPr lang="en-US" altLang="ru-RU" sz="2800" b="1" dirty="0">
                <a:solidFill>
                  <a:srgbClr val="0070C0"/>
                </a:solidFill>
              </a:rPr>
              <a:t>computer.gif”&gt;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altLang="ru-RU" sz="2400" dirty="0"/>
              <a:t>Если файл находится на удаленном сервере в Интернете, то должен быть указан </a:t>
            </a:r>
            <a:r>
              <a:rPr lang="en-US" altLang="ru-RU" sz="2400" dirty="0"/>
              <a:t>URL</a:t>
            </a:r>
            <a:r>
              <a:rPr lang="ru-RU" altLang="ru-RU" sz="2400" dirty="0"/>
              <a:t>-адрес этого файла. Например: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altLang="ru-RU" sz="2800" b="1" dirty="0">
                <a:solidFill>
                  <a:srgbClr val="0070C0"/>
                </a:solidFill>
              </a:rPr>
              <a:t>&lt;IMG SRC=“http://www.server.ru/computer.gif”&gt;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9763" y="260350"/>
            <a:ext cx="8229600" cy="864394"/>
          </a:xfrm>
        </p:spPr>
        <p:txBody>
          <a:bodyPr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convex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alt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Поясняющий текст</a:t>
            </a:r>
          </a:p>
        </p:txBody>
      </p:sp>
      <p:sp>
        <p:nvSpPr>
          <p:cNvPr id="12291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создаем Web-странички автор проекта - Стрельникова Л.В.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767408" y="1328425"/>
            <a:ext cx="10873208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2400" dirty="0">
                <a:latin typeface="Arial" charset="0"/>
              </a:rPr>
              <a:t>Поясняющий текст выводится с помощью атрибута </a:t>
            </a:r>
            <a:r>
              <a:rPr lang="en-US" altLang="ru-RU" sz="2400" dirty="0">
                <a:latin typeface="Arial" charset="0"/>
              </a:rPr>
              <a:t>ALT</a:t>
            </a:r>
            <a:r>
              <a:rPr lang="ru-RU" altLang="ru-RU" sz="2400" dirty="0">
                <a:latin typeface="Arial" charset="0"/>
              </a:rPr>
              <a:t>, значением которого является текст, поясняющий, что должен был бы увидеть пользователь на рисунке: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ru-RU" sz="2800" b="1" dirty="0">
                <a:solidFill>
                  <a:srgbClr val="0070C0"/>
                </a:solidFill>
                <a:latin typeface="Arial" charset="0"/>
              </a:rPr>
              <a:t>&lt;IMG SRC=“computer.gif”</a:t>
            </a:r>
            <a:r>
              <a:rPr lang="ru-RU" altLang="ru-RU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ru-RU" sz="2800" b="1" dirty="0">
                <a:solidFill>
                  <a:srgbClr val="0070C0"/>
                </a:solidFill>
                <a:latin typeface="Arial" charset="0"/>
              </a:rPr>
              <a:t>ALT=“</a:t>
            </a:r>
            <a:r>
              <a:rPr lang="ru-RU" altLang="ru-RU" sz="2800" b="1" dirty="0">
                <a:solidFill>
                  <a:srgbClr val="0070C0"/>
                </a:solidFill>
                <a:latin typeface="Arial" charset="0"/>
              </a:rPr>
              <a:t>Компьютер</a:t>
            </a:r>
            <a:r>
              <a:rPr lang="en-US" altLang="ru-RU" sz="2800" b="1" dirty="0">
                <a:solidFill>
                  <a:srgbClr val="0070C0"/>
                </a:solidFill>
                <a:latin typeface="Arial" charset="0"/>
              </a:rPr>
              <a:t>”&gt;</a:t>
            </a:r>
            <a:endParaRPr lang="ru-RU" altLang="ru-RU" sz="2800" b="1" dirty="0">
              <a:solidFill>
                <a:srgbClr val="0070C0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ru-RU" altLang="ru-RU" sz="2400" dirty="0">
                <a:latin typeface="Arial" charset="0"/>
              </a:rPr>
              <a:t>Расположить рисунок относительно текста различными способами позволяет атрибут </a:t>
            </a:r>
            <a:r>
              <a:rPr lang="en-US" altLang="ru-RU" sz="2400" dirty="0">
                <a:solidFill>
                  <a:srgbClr val="C00000"/>
                </a:solidFill>
                <a:latin typeface="Arial" charset="0"/>
              </a:rPr>
              <a:t>ALIGN</a:t>
            </a:r>
            <a:r>
              <a:rPr lang="en-US" altLang="ru-RU" sz="2400" dirty="0">
                <a:latin typeface="Arial" charset="0"/>
              </a:rPr>
              <a:t> </a:t>
            </a:r>
            <a:r>
              <a:rPr lang="ru-RU" altLang="ru-RU" sz="2400" dirty="0">
                <a:latin typeface="Arial" charset="0"/>
              </a:rPr>
              <a:t>тэга </a:t>
            </a:r>
            <a:r>
              <a:rPr lang="en-US" altLang="ru-RU" sz="2400" b="1" dirty="0">
                <a:solidFill>
                  <a:srgbClr val="0070C0"/>
                </a:solidFill>
                <a:latin typeface="Arial" charset="0"/>
              </a:rPr>
              <a:t>&lt;IMG&gt;</a:t>
            </a:r>
            <a:r>
              <a:rPr lang="ru-RU" altLang="ru-RU" sz="2400" dirty="0">
                <a:latin typeface="Arial" charset="0"/>
              </a:rPr>
              <a:t>, который может принимать 5 различных значений: </a:t>
            </a:r>
            <a:r>
              <a:rPr lang="en-US" altLang="ru-RU" sz="2400" dirty="0">
                <a:latin typeface="Arial" charset="0"/>
              </a:rPr>
              <a:t>TOP(</a:t>
            </a:r>
            <a:r>
              <a:rPr lang="ru-RU" altLang="ru-RU" sz="2400" dirty="0">
                <a:latin typeface="Arial" charset="0"/>
              </a:rPr>
              <a:t>верх</a:t>
            </a:r>
            <a:r>
              <a:rPr lang="en-US" altLang="ru-RU" sz="2400" dirty="0">
                <a:latin typeface="Arial" charset="0"/>
              </a:rPr>
              <a:t>)</a:t>
            </a:r>
            <a:r>
              <a:rPr lang="ru-RU" altLang="ru-RU" sz="2400" dirty="0">
                <a:latin typeface="Arial" charset="0"/>
              </a:rPr>
              <a:t>, </a:t>
            </a:r>
            <a:r>
              <a:rPr lang="en-US" altLang="ru-RU" sz="2400" dirty="0">
                <a:solidFill>
                  <a:srgbClr val="C00000"/>
                </a:solidFill>
                <a:latin typeface="Arial" charset="0"/>
              </a:rPr>
              <a:t>MIDDLE</a:t>
            </a:r>
            <a:r>
              <a:rPr lang="en-US" altLang="ru-RU" sz="2400" dirty="0">
                <a:latin typeface="Arial" charset="0"/>
              </a:rPr>
              <a:t>(</a:t>
            </a:r>
            <a:r>
              <a:rPr lang="ru-RU" altLang="ru-RU" sz="2400" dirty="0">
                <a:latin typeface="Arial" charset="0"/>
              </a:rPr>
              <a:t>середина</a:t>
            </a:r>
            <a:r>
              <a:rPr lang="en-US" altLang="ru-RU" sz="2400" dirty="0">
                <a:latin typeface="Arial" charset="0"/>
              </a:rPr>
              <a:t>)</a:t>
            </a:r>
            <a:r>
              <a:rPr lang="ru-RU" altLang="ru-RU" sz="2400" dirty="0">
                <a:latin typeface="Arial" charset="0"/>
              </a:rPr>
              <a:t>, </a:t>
            </a:r>
            <a:r>
              <a:rPr lang="en-US" altLang="ru-RU" sz="2400" dirty="0">
                <a:solidFill>
                  <a:srgbClr val="C00000"/>
                </a:solidFill>
                <a:latin typeface="Arial" charset="0"/>
              </a:rPr>
              <a:t>BOTTOM</a:t>
            </a:r>
            <a:r>
              <a:rPr lang="en-US" altLang="ru-RU" sz="2400" dirty="0">
                <a:latin typeface="Arial" charset="0"/>
              </a:rPr>
              <a:t> (</a:t>
            </a:r>
            <a:r>
              <a:rPr lang="ru-RU" altLang="ru-RU" sz="2400" dirty="0">
                <a:latin typeface="Arial" charset="0"/>
              </a:rPr>
              <a:t>низ</a:t>
            </a:r>
            <a:r>
              <a:rPr lang="en-US" altLang="ru-RU" sz="2400" dirty="0">
                <a:latin typeface="Arial" charset="0"/>
              </a:rPr>
              <a:t>)</a:t>
            </a:r>
            <a:r>
              <a:rPr lang="ru-RU" altLang="ru-RU" sz="2400" dirty="0">
                <a:latin typeface="Arial" charset="0"/>
              </a:rPr>
              <a:t>, </a:t>
            </a:r>
            <a:r>
              <a:rPr lang="en-US" altLang="ru-RU" sz="2400" dirty="0">
                <a:solidFill>
                  <a:srgbClr val="C00000"/>
                </a:solidFill>
                <a:latin typeface="Arial" charset="0"/>
              </a:rPr>
              <a:t>LEFT</a:t>
            </a:r>
            <a:r>
              <a:rPr lang="en-US" altLang="ru-RU" sz="2400" dirty="0">
                <a:latin typeface="Arial" charset="0"/>
              </a:rPr>
              <a:t> </a:t>
            </a:r>
            <a:r>
              <a:rPr lang="ru-RU" altLang="ru-RU" sz="2400" dirty="0">
                <a:latin typeface="Arial" charset="0"/>
              </a:rPr>
              <a:t>(слева) и </a:t>
            </a:r>
            <a:r>
              <a:rPr lang="en-US" altLang="ru-RU" sz="2400" dirty="0">
                <a:solidFill>
                  <a:srgbClr val="C00000"/>
                </a:solidFill>
                <a:latin typeface="Arial" charset="0"/>
              </a:rPr>
              <a:t>RIGHT</a:t>
            </a:r>
            <a:r>
              <a:rPr lang="en-US" altLang="ru-RU" sz="2400" dirty="0">
                <a:latin typeface="Arial" charset="0"/>
              </a:rPr>
              <a:t> </a:t>
            </a:r>
            <a:r>
              <a:rPr lang="ru-RU" altLang="ru-RU" sz="2400" dirty="0">
                <a:latin typeface="Arial" charset="0"/>
              </a:rPr>
              <a:t>(справа).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altLang="ru-RU" sz="2400" dirty="0">
                <a:latin typeface="Arial" charset="0"/>
              </a:rPr>
              <a:t>Для того чтобы рисунок располагался по правому краю текста, тэг вставки изображения должен принять следующий вид: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ru-RU" sz="2800" b="1" dirty="0">
                <a:solidFill>
                  <a:srgbClr val="0070C0"/>
                </a:solidFill>
                <a:latin typeface="Arial" charset="0"/>
              </a:rPr>
              <a:t>&lt;IMG SRC=“computer.gif”</a:t>
            </a:r>
            <a:r>
              <a:rPr lang="ru-RU" altLang="ru-RU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ru-RU" sz="2800" b="1" dirty="0">
                <a:solidFill>
                  <a:srgbClr val="0070C0"/>
                </a:solidFill>
                <a:latin typeface="Arial" charset="0"/>
              </a:rPr>
              <a:t>ALT=“</a:t>
            </a:r>
            <a:r>
              <a:rPr lang="ru-RU" altLang="ru-RU" sz="2800" b="1" dirty="0">
                <a:solidFill>
                  <a:srgbClr val="0070C0"/>
                </a:solidFill>
                <a:latin typeface="Arial" charset="0"/>
              </a:rPr>
              <a:t>Компьютер</a:t>
            </a:r>
            <a:r>
              <a:rPr lang="en-US" altLang="ru-RU" sz="2800" b="1" dirty="0">
                <a:solidFill>
                  <a:srgbClr val="0070C0"/>
                </a:solidFill>
                <a:latin typeface="Arial" charset="0"/>
              </a:rPr>
              <a:t>”</a:t>
            </a:r>
            <a:r>
              <a:rPr lang="ru-RU" altLang="ru-RU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ru-RU" sz="2800" b="1" dirty="0">
                <a:solidFill>
                  <a:srgbClr val="0070C0"/>
                </a:solidFill>
                <a:latin typeface="Arial" charset="0"/>
              </a:rPr>
              <a:t>ALIGN=“right”&gt;</a:t>
            </a:r>
            <a:endParaRPr lang="ru-RU" altLang="ru-RU" sz="2400" b="1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создаем Web-странички автор проекта - Стрельникова Л.В.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839416" y="1341438"/>
            <a:ext cx="1065718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2800" dirty="0">
                <a:latin typeface="Arial" charset="0"/>
              </a:rPr>
              <a:t>В окне приложения </a:t>
            </a:r>
            <a:r>
              <a:rPr lang="ru-RU" altLang="ru-RU" sz="2800" dirty="0">
                <a:latin typeface="Arial Unicode MS" pitchFamily="34" charset="-128"/>
              </a:rPr>
              <a:t>БЛОКНОТ</a:t>
            </a:r>
            <a:r>
              <a:rPr lang="en-US" altLang="ru-RU" sz="2800" dirty="0">
                <a:latin typeface="Arial Unicode MS" pitchFamily="34" charset="-128"/>
              </a:rPr>
              <a:t> </a:t>
            </a:r>
            <a:r>
              <a:rPr lang="ru-RU" altLang="ru-RU" sz="2800" dirty="0">
                <a:latin typeface="Arial Unicode MS" pitchFamily="34" charset="-128"/>
              </a:rPr>
              <a:t>в контейнер</a:t>
            </a:r>
            <a:r>
              <a:rPr lang="en-US" altLang="ru-RU" sz="2800" dirty="0">
                <a:latin typeface="Arial Unicode MS" pitchFamily="34" charset="-128"/>
              </a:rPr>
              <a:t>&lt;BODY&gt;</a:t>
            </a:r>
            <a:r>
              <a:rPr lang="ru-RU" altLang="ru-RU" sz="2800" dirty="0">
                <a:latin typeface="Arial Unicode MS" pitchFamily="34" charset="-128"/>
              </a:rPr>
              <a:t> вставить перед абзацами текста тэг вставки изображения, просмотреть результат в браузере.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ru-RU" sz="2800" b="1" dirty="0">
                <a:solidFill>
                  <a:srgbClr val="0070C0"/>
                </a:solidFill>
                <a:latin typeface="Arial" charset="0"/>
              </a:rPr>
              <a:t>IMG SRC=“computer.gif”</a:t>
            </a:r>
            <a:r>
              <a:rPr lang="ru-RU" altLang="ru-RU" sz="2800" b="1" dirty="0">
                <a:solidFill>
                  <a:srgbClr val="0070C0"/>
                </a:solidFill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ru-RU" sz="2800" b="1" dirty="0">
                <a:solidFill>
                  <a:srgbClr val="0070C0"/>
                </a:solidFill>
                <a:latin typeface="Arial" charset="0"/>
              </a:rPr>
              <a:t>ALT=“</a:t>
            </a:r>
            <a:r>
              <a:rPr lang="ru-RU" altLang="ru-RU" sz="2800" b="1" dirty="0">
                <a:solidFill>
                  <a:srgbClr val="0070C0"/>
                </a:solidFill>
                <a:latin typeface="Arial" charset="0"/>
              </a:rPr>
              <a:t>Компьютер</a:t>
            </a:r>
            <a:r>
              <a:rPr lang="en-US" altLang="ru-RU" sz="2800" b="1" dirty="0">
                <a:solidFill>
                  <a:srgbClr val="0070C0"/>
                </a:solidFill>
                <a:latin typeface="Arial" charset="0"/>
              </a:rPr>
              <a:t>”</a:t>
            </a:r>
            <a:r>
              <a:rPr lang="ru-RU" altLang="ru-RU" sz="2800" b="1" dirty="0">
                <a:solidFill>
                  <a:srgbClr val="0070C0"/>
                </a:solidFill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ru-RU" sz="2800" b="1" dirty="0">
                <a:solidFill>
                  <a:srgbClr val="0070C0"/>
                </a:solidFill>
                <a:latin typeface="Arial" charset="0"/>
              </a:rPr>
              <a:t>ALIGN=“right”</a:t>
            </a:r>
            <a:endParaRPr lang="ru-RU" altLang="ru-RU" sz="18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73D935-52A0-45B8-9F3E-46AF195D1F6A}"/>
              </a:ext>
            </a:extLst>
          </p:cNvPr>
          <p:cNvSpPr txBox="1">
            <a:spLocks noChangeArrowheads="1"/>
          </p:cNvSpPr>
          <p:nvPr/>
        </p:nvSpPr>
        <p:spPr>
          <a:xfrm>
            <a:off x="1909763" y="260350"/>
            <a:ext cx="8229600" cy="864394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oftRound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Поясняющий текст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35560" y="224966"/>
            <a:ext cx="8064500" cy="1080418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alt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Практическое задание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23392" y="1484313"/>
            <a:ext cx="10945216" cy="4608512"/>
          </a:xfrm>
        </p:spPr>
        <p:txBody>
          <a:bodyPr rtlCol="0">
            <a:noAutofit/>
          </a:bodyPr>
          <a:lstStyle/>
          <a:p>
            <a:pPr marL="457200" indent="-457200" algn="l" fontAlgn="auto">
              <a:lnSpc>
                <a:spcPct val="90000"/>
              </a:lnSpc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Создать титульную страницу вашего сайта. Поэкспериментировать с форматированием текста и размещением графики. </a:t>
            </a:r>
          </a:p>
          <a:p>
            <a:pPr marL="457200" indent="-457200" algn="l" fontAlgn="auto">
              <a:lnSpc>
                <a:spcPct val="90000"/>
              </a:lnSpc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Задайте для страницы фон. Используемые тэги : Фоновое изображение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ru-RU" b="1" dirty="0">
                <a:solidFill>
                  <a:srgbClr val="0070C0"/>
                </a:solidFill>
              </a:rPr>
              <a:t>&lt;BODY BACKGROUND=“URL”&gt;</a:t>
            </a:r>
          </a:p>
          <a:p>
            <a:pPr marL="457200" indent="-457200" algn="l" fontAlgn="auto">
              <a:lnSpc>
                <a:spcPct val="90000"/>
              </a:lnSpc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Цвет фона  </a:t>
            </a:r>
            <a:r>
              <a:rPr lang="en-US" altLang="ru-RU" b="1" dirty="0">
                <a:solidFill>
                  <a:srgbClr val="0070C0"/>
                </a:solidFill>
              </a:rPr>
              <a:t>&lt;BODY BGCOLOR=“#RRGGBB”&gt;</a:t>
            </a:r>
            <a:endParaRPr lang="ru-RU" alt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создаем Web-странички автор проекта - Стрельникова Л.В.</a:t>
            </a:r>
          </a:p>
        </p:txBody>
      </p:sp>
      <p:pic>
        <p:nvPicPr>
          <p:cNvPr id="22531" name="Рисунок 2" descr="Таблица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6" t="2272" r="5966" b="4992"/>
          <a:stretch/>
        </p:blipFill>
        <p:spPr bwMode="auto">
          <a:xfrm>
            <a:off x="407368" y="65670"/>
            <a:ext cx="11161240" cy="672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994122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Алгоритм создания </a:t>
            </a:r>
            <a:r>
              <a:rPr lang="en-US" alt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HTML </a:t>
            </a:r>
            <a:r>
              <a:rPr lang="ru-RU" alt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кода</a:t>
            </a:r>
          </a:p>
        </p:txBody>
      </p:sp>
      <p:sp>
        <p:nvSpPr>
          <p:cNvPr id="4100" name="Rectangle 7"/>
          <p:cNvSpPr>
            <a:spLocks noGrp="1" noChangeArrowheads="1"/>
          </p:cNvSpPr>
          <p:nvPr>
            <p:ph idx="1"/>
          </p:nvPr>
        </p:nvSpPr>
        <p:spPr>
          <a:xfrm>
            <a:off x="983432" y="1412777"/>
            <a:ext cx="10297144" cy="4713387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altLang="ru-RU" sz="2400" b="1" dirty="0">
                <a:solidFill>
                  <a:srgbClr val="0070C0"/>
                </a:solidFill>
              </a:rPr>
              <a:t>     </a:t>
            </a:r>
            <a:r>
              <a:rPr lang="en-US" altLang="ru-RU" sz="2400" b="1" dirty="0">
                <a:solidFill>
                  <a:srgbClr val="0070C0"/>
                </a:solidFill>
              </a:rPr>
              <a:t>&lt;HEAD&gt;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altLang="ru-RU" sz="2400" b="1" dirty="0">
                <a:solidFill>
                  <a:srgbClr val="0070C0"/>
                </a:solidFill>
              </a:rPr>
              <a:t>     </a:t>
            </a:r>
            <a:r>
              <a:rPr lang="en-US" altLang="ru-RU" sz="2400" b="1" dirty="0">
                <a:solidFill>
                  <a:srgbClr val="0070C0"/>
                </a:solidFill>
              </a:rPr>
              <a:t>&lt;TITLE&gt;</a:t>
            </a: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Компьютер</a:t>
            </a:r>
            <a:r>
              <a:rPr lang="en-US" altLang="ru-RU" sz="2400" b="1" dirty="0">
                <a:solidFill>
                  <a:srgbClr val="0070C0"/>
                </a:solidFill>
              </a:rPr>
              <a:t>&lt;/TITLE&gt;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altLang="ru-RU" sz="2400" b="1" dirty="0">
                <a:solidFill>
                  <a:srgbClr val="0070C0"/>
                </a:solidFill>
              </a:rPr>
              <a:t>     </a:t>
            </a:r>
            <a:r>
              <a:rPr lang="en-US" altLang="ru-RU" sz="2400" b="1" dirty="0">
                <a:solidFill>
                  <a:srgbClr val="0070C0"/>
                </a:solidFill>
              </a:rPr>
              <a:t>&lt;/HEAD&gt;</a:t>
            </a:r>
            <a:endParaRPr lang="ru-RU" altLang="ru-RU" sz="2400" b="1" dirty="0">
              <a:solidFill>
                <a:srgbClr val="0070C0"/>
              </a:solidFill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altLang="ru-RU" sz="2400" dirty="0">
              <a:solidFill>
                <a:srgbClr val="0070C0"/>
              </a:solidFill>
            </a:endParaRP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5. Основное содержание страницы помещается в контейнер </a:t>
            </a:r>
            <a:r>
              <a:rPr lang="en-US" altLang="ru-RU" sz="2400" b="1" dirty="0">
                <a:solidFill>
                  <a:srgbClr val="0070C0"/>
                </a:solidFill>
              </a:rPr>
              <a:t>&lt;BODY&gt;&lt;/BODY&gt; </a:t>
            </a: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может включать текст, таблицы, бегущие строки, ссылки на графические изображения и звуковые файлы и так далее.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Поместим на страницу текст «Все о компьютере»: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altLang="ru-RU" sz="2400" b="1" dirty="0">
                <a:solidFill>
                  <a:srgbClr val="0070C0"/>
                </a:solidFill>
              </a:rPr>
              <a:t>&lt;BODY&gt;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Все о компьютере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altLang="ru-RU" sz="2400" b="1" dirty="0">
                <a:solidFill>
                  <a:srgbClr val="0070C0"/>
                </a:solidFill>
              </a:rPr>
              <a:t>&lt;/BODY</a:t>
            </a:r>
            <a:r>
              <a:rPr lang="en-US" altLang="ru-RU" sz="2000" b="1" dirty="0">
                <a:solidFill>
                  <a:srgbClr val="0070C0"/>
                </a:solidFill>
              </a:rPr>
              <a:t>&gt;</a:t>
            </a:r>
            <a:endParaRPr lang="ru-RU" altLang="ru-RU" sz="2000" b="1" dirty="0">
              <a:solidFill>
                <a:srgbClr val="0070C0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altLang="ru-RU" sz="1000" dirty="0">
              <a:solidFill>
                <a:srgbClr val="FF3300"/>
              </a:solidFill>
            </a:endParaRPr>
          </a:p>
        </p:txBody>
      </p:sp>
      <p:sp>
        <p:nvSpPr>
          <p:cNvPr id="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создаем Web-странички автор проекта - Стрельникова Л.В.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7038" name="Group 3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44388"/>
              </p:ext>
            </p:extLst>
          </p:nvPr>
        </p:nvGraphicFramePr>
        <p:xfrm>
          <a:off x="47329" y="0"/>
          <a:ext cx="5544616" cy="6858000"/>
        </p:xfrm>
        <a:graphic>
          <a:graphicData uri="http://schemas.openxmlformats.org/drawingml/2006/table">
            <a:tbl>
              <a:tblPr/>
              <a:tblGrid>
                <a:gridCol w="895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6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Символ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 HTML-код 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 Название 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&amp;#161; или &amp;nbsp;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неразрывный пробел  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§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&amp;#167;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параграф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©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&amp;#169; или &amp;copy;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символ авторского права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&amp;#171; или &amp;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laquo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;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левая русская кавычка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®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&amp;#174; или &amp;reg;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зарегистрированная торговая марка 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°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&amp;#176;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градус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±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&amp;#177;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плюс-минус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²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&amp;#178;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квадрат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³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&amp;#179;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куб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»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&amp;#187; или &amp;raquo;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правая русская кавычка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¼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&amp;#188;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четверть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½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&amp;#189;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половина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¾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&amp;#190;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три четверти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×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&amp;#215;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знак умножения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÷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&amp;#247;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знак деления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6" name="Рисунок 2" descr="Таблица1.jpg">
            <a:extLst>
              <a:ext uri="{FF2B5EF4-FFF2-40B4-BE49-F238E27FC236}">
                <a16:creationId xmlns:a16="http://schemas.microsoft.com/office/drawing/2014/main" id="{0135ED42-5AD1-44D0-800D-5E2FBEF87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36076"/>
            <a:ext cx="6895772" cy="68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E512D3A-9746-44C7-8EBC-0815F0B7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создаем Web-странички автор проекта - Стрельникова Л.В.</a:t>
            </a:r>
          </a:p>
        </p:txBody>
      </p:sp>
    </p:spTree>
    <p:extLst>
      <p:ext uri="{BB962C8B-B14F-4D97-AF65-F5344CB8AC3E}">
        <p14:creationId xmlns:p14="http://schemas.microsoft.com/office/powerpoint/2010/main" val="2336517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839416" y="549276"/>
            <a:ext cx="10513168" cy="5688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dirty="0"/>
              <a:t>В окне приложения Блокнот ввести </a:t>
            </a:r>
            <a:r>
              <a:rPr lang="en-US" altLang="ru-RU" sz="2800" dirty="0"/>
              <a:t>HTML</a:t>
            </a:r>
            <a:r>
              <a:rPr lang="ru-RU" altLang="ru-RU" sz="2800" dirty="0"/>
              <a:t>-код </a:t>
            </a:r>
            <a:r>
              <a:rPr lang="en-US" altLang="ru-RU" sz="2800" dirty="0"/>
              <a:t>Web</a:t>
            </a:r>
            <a:r>
              <a:rPr lang="ru-RU" altLang="ru-RU" sz="2800" dirty="0"/>
              <a:t>-страницы. Сохранить файл под именем </a:t>
            </a:r>
            <a:r>
              <a:rPr lang="en-US" altLang="ru-RU" sz="2800" dirty="0"/>
              <a:t>index.htm(html)</a:t>
            </a:r>
            <a:r>
              <a:rPr lang="ru-RU" altLang="ru-RU" sz="2800" dirty="0"/>
              <a:t> в папке сайта. Загрузить этот файл в окно браузера для просмотра.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dirty="0"/>
              <a:t>	</a:t>
            </a:r>
            <a:r>
              <a:rPr lang="en-US" altLang="ru-RU" sz="2800" b="1" dirty="0">
                <a:solidFill>
                  <a:srgbClr val="0070C0"/>
                </a:solidFill>
              </a:rPr>
              <a:t>&lt;HTML&gt;</a:t>
            </a:r>
            <a:endParaRPr lang="ru-RU" altLang="ru-RU" sz="28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b="1" dirty="0">
                <a:solidFill>
                  <a:srgbClr val="0070C0"/>
                </a:solidFill>
              </a:rPr>
              <a:t>	</a:t>
            </a:r>
            <a:r>
              <a:rPr lang="en-US" altLang="ru-RU" sz="2800" b="1" dirty="0">
                <a:solidFill>
                  <a:srgbClr val="0070C0"/>
                </a:solidFill>
              </a:rPr>
              <a:t>&lt;HEAD&gt;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dirty="0">
                <a:solidFill>
                  <a:srgbClr val="0070C0"/>
                </a:solidFill>
              </a:rPr>
              <a:t>     </a:t>
            </a:r>
            <a:r>
              <a:rPr lang="en-US" altLang="ru-RU" sz="2800" b="1" dirty="0">
                <a:solidFill>
                  <a:srgbClr val="0070C0"/>
                </a:solidFill>
              </a:rPr>
              <a:t>&lt;TITTLE&gt;</a:t>
            </a:r>
            <a:r>
              <a:rPr lang="ru-RU" alt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Компьютер</a:t>
            </a:r>
            <a:r>
              <a:rPr lang="en-US" altLang="ru-RU" sz="2800" b="1" dirty="0">
                <a:solidFill>
                  <a:srgbClr val="0070C0"/>
                </a:solidFill>
              </a:rPr>
              <a:t>&lt;/TITTLE&gt;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b="1" dirty="0">
                <a:solidFill>
                  <a:srgbClr val="0070C0"/>
                </a:solidFill>
              </a:rPr>
              <a:t>     </a:t>
            </a:r>
            <a:r>
              <a:rPr lang="en-US" altLang="ru-RU" sz="2800" b="1" dirty="0">
                <a:solidFill>
                  <a:srgbClr val="0070C0"/>
                </a:solidFill>
              </a:rPr>
              <a:t>&lt;/HEAD&gt;</a:t>
            </a:r>
            <a:endParaRPr lang="ru-RU" altLang="ru-RU" sz="28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b="1" dirty="0">
                <a:solidFill>
                  <a:srgbClr val="0070C0"/>
                </a:solidFill>
              </a:rPr>
              <a:t>	 </a:t>
            </a:r>
            <a:r>
              <a:rPr lang="en-US" altLang="ru-RU" sz="2800" b="1" dirty="0">
                <a:solidFill>
                  <a:srgbClr val="0070C0"/>
                </a:solidFill>
              </a:rPr>
              <a:t>&lt;BODY&gt;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dirty="0">
                <a:solidFill>
                  <a:srgbClr val="0070C0"/>
                </a:solidFill>
              </a:rPr>
              <a:t>	   </a:t>
            </a:r>
            <a:r>
              <a:rPr lang="ru-RU" alt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Все о компьютере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dirty="0">
                <a:solidFill>
                  <a:srgbClr val="0070C0"/>
                </a:solidFill>
              </a:rPr>
              <a:t>	</a:t>
            </a:r>
            <a:r>
              <a:rPr lang="en-US" altLang="ru-RU" sz="2800" b="1" dirty="0">
                <a:solidFill>
                  <a:srgbClr val="0070C0"/>
                </a:solidFill>
              </a:rPr>
              <a:t>&lt;/BODY&gt;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ru-RU" sz="2800" b="1" dirty="0">
                <a:solidFill>
                  <a:srgbClr val="0070C0"/>
                </a:solidFill>
              </a:rPr>
              <a:t>	&lt;/HTML&gt;</a:t>
            </a:r>
            <a:endParaRPr lang="ru-RU" altLang="ru-RU" b="1" dirty="0">
              <a:solidFill>
                <a:srgbClr val="0070C0"/>
              </a:solidFill>
            </a:endParaRPr>
          </a:p>
        </p:txBody>
      </p:sp>
      <p:sp>
        <p:nvSpPr>
          <p:cNvPr id="5123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создаем Web-странички автор проекта - Стрельникова Л.В.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2"/>
          <p:cNvSpPr>
            <a:spLocks noChangeShapeType="1"/>
          </p:cNvSpPr>
          <p:nvPr/>
        </p:nvSpPr>
        <p:spPr bwMode="auto">
          <a:xfrm>
            <a:off x="1900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919288" y="188914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Простейшая </a:t>
            </a:r>
            <a:r>
              <a:rPr lang="en-US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Web-</a:t>
            </a: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страница</a:t>
            </a:r>
          </a:p>
        </p:txBody>
      </p:sp>
      <p:sp>
        <p:nvSpPr>
          <p:cNvPr id="440324" name="Rectangle 4"/>
          <p:cNvSpPr>
            <a:spLocks noChangeArrowheads="1"/>
          </p:cNvSpPr>
          <p:nvPr/>
        </p:nvSpPr>
        <p:spPr bwMode="auto">
          <a:xfrm>
            <a:off x="1979614" y="1389063"/>
            <a:ext cx="5280025" cy="4640262"/>
          </a:xfrm>
          <a:prstGeom prst="rect">
            <a:avLst/>
          </a:prstGeom>
          <a:ln>
            <a:headEnd/>
            <a:tailEnd type="non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306000"/>
          <a:lstStyle/>
          <a:p>
            <a:pPr>
              <a:spcBef>
                <a:spcPct val="20000"/>
              </a:spcBef>
              <a:defRPr/>
            </a:pPr>
            <a:r>
              <a:rPr lang="en-US" sz="2800" b="1" dirty="0">
                <a:latin typeface="Courier New" pitchFamily="49" charset="0"/>
              </a:rPr>
              <a:t>&lt;HTML&gt;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Courier New" pitchFamily="49" charset="0"/>
              </a:rPr>
              <a:t>&lt;HEAD&gt;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Courier New" pitchFamily="49" charset="0"/>
              </a:rPr>
              <a:t>&lt;TITLE&gt;</a:t>
            </a:r>
            <a:r>
              <a:rPr lang="en-US" sz="2800" dirty="0" err="1">
                <a:solidFill>
                  <a:schemeClr val="accent2"/>
                </a:solidFill>
                <a:latin typeface="Courier New" pitchFamily="49" charset="0"/>
              </a:rPr>
              <a:t>Моя</a:t>
            </a:r>
            <a:r>
              <a:rPr lang="en-US" sz="28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Courier New" pitchFamily="49" charset="0"/>
              </a:rPr>
              <a:t>первая</a:t>
            </a:r>
            <a:r>
              <a:rPr lang="en-US" sz="28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2"/>
                </a:solidFill>
                <a:latin typeface="Courier New" pitchFamily="49" charset="0"/>
              </a:rPr>
              <a:t>  Web-</a:t>
            </a:r>
            <a:r>
              <a:rPr lang="en-US" sz="2800" dirty="0" err="1">
                <a:solidFill>
                  <a:schemeClr val="accent2"/>
                </a:solidFill>
                <a:latin typeface="Courier New" pitchFamily="49" charset="0"/>
              </a:rPr>
              <a:t>страница</a:t>
            </a:r>
            <a:r>
              <a:rPr lang="en-US" sz="2800" dirty="0">
                <a:latin typeface="Courier New" pitchFamily="49" charset="0"/>
              </a:rPr>
              <a:t>&lt;/TITLE&gt;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Courier New" pitchFamily="49" charset="0"/>
              </a:rPr>
              <a:t>&lt;/HEAD&gt;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Courier New" pitchFamily="49" charset="0"/>
              </a:rPr>
              <a:t>&lt;BODY&gt;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 err="1">
                <a:solidFill>
                  <a:schemeClr val="accent2"/>
                </a:solidFill>
                <a:latin typeface="Courier New" pitchFamily="49" charset="0"/>
              </a:rPr>
              <a:t>Привет</a:t>
            </a:r>
            <a:r>
              <a:rPr lang="en-US" sz="2800" dirty="0">
                <a:solidFill>
                  <a:schemeClr val="accent2"/>
                </a:solidFill>
                <a:latin typeface="Courier New" pitchFamily="49" charset="0"/>
              </a:rPr>
              <a:t>!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Courier New" pitchFamily="49" charset="0"/>
              </a:rPr>
              <a:t>&lt;/BODY&gt;</a:t>
            </a:r>
          </a:p>
          <a:p>
            <a:pPr>
              <a:spcBef>
                <a:spcPct val="20000"/>
              </a:spcBef>
              <a:defRPr/>
            </a:pPr>
            <a:r>
              <a:rPr lang="en-US" sz="2800" b="1" dirty="0">
                <a:latin typeface="Courier New" pitchFamily="49" charset="0"/>
              </a:rPr>
              <a:t>&lt;/HTML&gt; </a:t>
            </a:r>
          </a:p>
          <a:p>
            <a:pPr>
              <a:defRPr/>
            </a:pPr>
            <a:endParaRPr lang="ru-RU" sz="2800" dirty="0">
              <a:latin typeface="Courier New" pitchFamily="49" charset="0"/>
            </a:endParaRPr>
          </a:p>
        </p:txBody>
      </p:sp>
      <p:pic>
        <p:nvPicPr>
          <p:cNvPr id="10246" name="Picture 1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1564" y="2224089"/>
            <a:ext cx="29987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45" name="Rectangle 125"/>
          <p:cNvSpPr>
            <a:spLocks noChangeArrowheads="1"/>
          </p:cNvSpPr>
          <p:nvPr/>
        </p:nvSpPr>
        <p:spPr bwMode="auto">
          <a:xfrm>
            <a:off x="1931988" y="841376"/>
            <a:ext cx="2311400" cy="51911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ourier New" pitchFamily="49" charset="0"/>
              </a:rPr>
              <a:t>first.html</a:t>
            </a:r>
            <a:endParaRPr lang="ru-RU" sz="2800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440447" name="Rectangle 127"/>
          <p:cNvSpPr>
            <a:spLocks noChangeArrowheads="1"/>
          </p:cNvSpPr>
          <p:nvPr/>
        </p:nvSpPr>
        <p:spPr bwMode="auto">
          <a:xfrm>
            <a:off x="2165351" y="1917700"/>
            <a:ext cx="4938713" cy="2057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b="1" dirty="0">
                <a:latin typeface="Courier New" pitchFamily="49" charset="0"/>
              </a:rPr>
              <a:t>&lt;HEAD&gt;</a:t>
            </a:r>
          </a:p>
          <a:p>
            <a:pPr>
              <a:spcBef>
                <a:spcPct val="20000"/>
              </a:spcBef>
              <a:defRPr/>
            </a:pPr>
            <a:r>
              <a:rPr lang="en-US" sz="2800" b="1" dirty="0">
                <a:latin typeface="Courier New" pitchFamily="49" charset="0"/>
              </a:rPr>
              <a:t>&lt;TITLE&gt;</a:t>
            </a:r>
            <a:r>
              <a:rPr lang="en-US" sz="2800" b="1" dirty="0" err="1">
                <a:solidFill>
                  <a:schemeClr val="accent2"/>
                </a:solidFill>
                <a:latin typeface="Courier New" pitchFamily="49" charset="0"/>
              </a:rPr>
              <a:t>Моя</a:t>
            </a:r>
            <a:r>
              <a:rPr lang="en-US" sz="28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Courier New" pitchFamily="49" charset="0"/>
              </a:rPr>
              <a:t>первая</a:t>
            </a:r>
            <a:r>
              <a:rPr lang="en-US" sz="28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2"/>
                </a:solidFill>
                <a:latin typeface="Courier New" pitchFamily="49" charset="0"/>
              </a:rPr>
              <a:t>  Web-</a:t>
            </a:r>
            <a:r>
              <a:rPr lang="en-US" sz="2800" b="1" dirty="0" err="1">
                <a:solidFill>
                  <a:schemeClr val="accent2"/>
                </a:solidFill>
                <a:latin typeface="Courier New" pitchFamily="49" charset="0"/>
              </a:rPr>
              <a:t>страница</a:t>
            </a:r>
            <a:r>
              <a:rPr lang="en-US" sz="2800" b="1" dirty="0">
                <a:latin typeface="Courier New" pitchFamily="49" charset="0"/>
              </a:rPr>
              <a:t>&lt;/TITLE&gt;</a:t>
            </a:r>
          </a:p>
          <a:p>
            <a:pPr>
              <a:spcBef>
                <a:spcPct val="20000"/>
              </a:spcBef>
              <a:defRPr/>
            </a:pPr>
            <a:r>
              <a:rPr lang="en-US" sz="2800" b="1" dirty="0">
                <a:latin typeface="Courier New" pitchFamily="49" charset="0"/>
              </a:rPr>
              <a:t>&lt;/HEAD&gt;</a:t>
            </a:r>
          </a:p>
        </p:txBody>
      </p:sp>
      <p:sp>
        <p:nvSpPr>
          <p:cNvPr id="440442" name="AutoShape 122"/>
          <p:cNvSpPr>
            <a:spLocks noChangeArrowheads="1"/>
          </p:cNvSpPr>
          <p:nvPr/>
        </p:nvSpPr>
        <p:spPr bwMode="auto">
          <a:xfrm>
            <a:off x="4513263" y="982663"/>
            <a:ext cx="2794000" cy="533400"/>
          </a:xfrm>
          <a:prstGeom prst="wedgeRoundRectCallout">
            <a:avLst>
              <a:gd name="adj1" fmla="val -37273"/>
              <a:gd name="adj2" fmla="val 164287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200" dirty="0"/>
              <a:t>шапка («голова») </a:t>
            </a:r>
          </a:p>
        </p:txBody>
      </p:sp>
      <p:sp>
        <p:nvSpPr>
          <p:cNvPr id="440448" name="Rectangle 128"/>
          <p:cNvSpPr>
            <a:spLocks noChangeArrowheads="1"/>
          </p:cNvSpPr>
          <p:nvPr/>
        </p:nvSpPr>
        <p:spPr bwMode="auto">
          <a:xfrm>
            <a:off x="2165351" y="3949700"/>
            <a:ext cx="4938713" cy="154463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b="1" dirty="0">
                <a:latin typeface="Courier New" pitchFamily="49" charset="0"/>
              </a:rPr>
              <a:t>&lt;BODY&gt;</a:t>
            </a:r>
          </a:p>
          <a:p>
            <a:pPr>
              <a:spcBef>
                <a:spcPct val="20000"/>
              </a:spcBef>
              <a:defRPr/>
            </a:pPr>
            <a:r>
              <a:rPr lang="en-US" sz="2800" b="1" dirty="0" err="1">
                <a:solidFill>
                  <a:schemeClr val="accent2"/>
                </a:solidFill>
                <a:latin typeface="Courier New" pitchFamily="49" charset="0"/>
              </a:rPr>
              <a:t>Привет</a:t>
            </a:r>
            <a:r>
              <a:rPr lang="en-US" sz="2800" b="1" dirty="0">
                <a:solidFill>
                  <a:schemeClr val="accent2"/>
                </a:solidFill>
                <a:latin typeface="Courier New" pitchFamily="49" charset="0"/>
              </a:rPr>
              <a:t>!</a:t>
            </a:r>
          </a:p>
          <a:p>
            <a:pPr>
              <a:spcBef>
                <a:spcPct val="20000"/>
              </a:spcBef>
              <a:defRPr/>
            </a:pPr>
            <a:r>
              <a:rPr lang="en-US" sz="2800" b="1" dirty="0">
                <a:latin typeface="Courier New" pitchFamily="49" charset="0"/>
              </a:rPr>
              <a:t>&lt;/BODY&gt;</a:t>
            </a:r>
          </a:p>
        </p:txBody>
      </p:sp>
      <p:sp>
        <p:nvSpPr>
          <p:cNvPr id="440443" name="AutoShape 123"/>
          <p:cNvSpPr>
            <a:spLocks noChangeArrowheads="1"/>
          </p:cNvSpPr>
          <p:nvPr/>
        </p:nvSpPr>
        <p:spPr bwMode="auto">
          <a:xfrm>
            <a:off x="5708651" y="5775325"/>
            <a:ext cx="2289175" cy="858838"/>
          </a:xfrm>
          <a:prstGeom prst="wedgeRoundRectCallout">
            <a:avLst>
              <a:gd name="adj1" fmla="val -43812"/>
              <a:gd name="adj2" fmla="val -80152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200" dirty="0"/>
              <a:t>основная часть («тело») </a:t>
            </a:r>
          </a:p>
        </p:txBody>
      </p:sp>
      <p:sp>
        <p:nvSpPr>
          <p:cNvPr id="440438" name="Freeform 118"/>
          <p:cNvSpPr>
            <a:spLocks/>
          </p:cNvSpPr>
          <p:nvPr/>
        </p:nvSpPr>
        <p:spPr bwMode="auto">
          <a:xfrm>
            <a:off x="5124451" y="1655763"/>
            <a:ext cx="3751263" cy="876300"/>
          </a:xfrm>
          <a:custGeom>
            <a:avLst/>
            <a:gdLst>
              <a:gd name="T0" fmla="*/ 0 w 2363"/>
              <a:gd name="T1" fmla="*/ 2147483647 h 552"/>
              <a:gd name="T2" fmla="*/ 2147483647 w 2363"/>
              <a:gd name="T3" fmla="*/ 2147483647 h 552"/>
              <a:gd name="T4" fmla="*/ 2147483647 w 2363"/>
              <a:gd name="T5" fmla="*/ 2147483647 h 552"/>
              <a:gd name="T6" fmla="*/ 2147483647 w 2363"/>
              <a:gd name="T7" fmla="*/ 2147483647 h 552"/>
              <a:gd name="T8" fmla="*/ 2147483647 w 2363"/>
              <a:gd name="T9" fmla="*/ 2147483647 h 552"/>
              <a:gd name="T10" fmla="*/ 2147483647 w 2363"/>
              <a:gd name="T11" fmla="*/ 2147483647 h 5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63"/>
              <a:gd name="T19" fmla="*/ 0 h 552"/>
              <a:gd name="T20" fmla="*/ 2363 w 2363"/>
              <a:gd name="T21" fmla="*/ 552 h 5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63" h="552">
                <a:moveTo>
                  <a:pt x="0" y="552"/>
                </a:moveTo>
                <a:cubicBezTo>
                  <a:pt x="69" y="526"/>
                  <a:pt x="230" y="464"/>
                  <a:pt x="413" y="389"/>
                </a:cubicBezTo>
                <a:cubicBezTo>
                  <a:pt x="596" y="314"/>
                  <a:pt x="877" y="165"/>
                  <a:pt x="1096" y="101"/>
                </a:cubicBezTo>
                <a:cubicBezTo>
                  <a:pt x="1316" y="38"/>
                  <a:pt x="1549" y="0"/>
                  <a:pt x="1731" y="8"/>
                </a:cubicBezTo>
                <a:cubicBezTo>
                  <a:pt x="1914" y="16"/>
                  <a:pt x="2088" y="83"/>
                  <a:pt x="2193" y="148"/>
                </a:cubicBezTo>
                <a:cubicBezTo>
                  <a:pt x="2298" y="213"/>
                  <a:pt x="2331" y="307"/>
                  <a:pt x="2363" y="40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40439" name="Freeform 119"/>
          <p:cNvSpPr>
            <a:spLocks/>
          </p:cNvSpPr>
          <p:nvPr/>
        </p:nvSpPr>
        <p:spPr bwMode="auto">
          <a:xfrm rot="-282430">
            <a:off x="3875089" y="3549650"/>
            <a:ext cx="4033837" cy="1017588"/>
          </a:xfrm>
          <a:custGeom>
            <a:avLst/>
            <a:gdLst>
              <a:gd name="T0" fmla="*/ 0 w 2541"/>
              <a:gd name="T1" fmla="*/ 2147483647 h 641"/>
              <a:gd name="T2" fmla="*/ 2147483647 w 2541"/>
              <a:gd name="T3" fmla="*/ 2147483647 h 641"/>
              <a:gd name="T4" fmla="*/ 2147483647 w 2541"/>
              <a:gd name="T5" fmla="*/ 2147483647 h 641"/>
              <a:gd name="T6" fmla="*/ 2147483647 w 2541"/>
              <a:gd name="T7" fmla="*/ 0 h 641"/>
              <a:gd name="T8" fmla="*/ 0 60000 65536"/>
              <a:gd name="T9" fmla="*/ 0 60000 65536"/>
              <a:gd name="T10" fmla="*/ 0 60000 65536"/>
              <a:gd name="T11" fmla="*/ 0 60000 65536"/>
              <a:gd name="T12" fmla="*/ 0 w 2541"/>
              <a:gd name="T13" fmla="*/ 0 h 641"/>
              <a:gd name="T14" fmla="*/ 2541 w 2541"/>
              <a:gd name="T15" fmla="*/ 641 h 6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41" h="641">
                <a:moveTo>
                  <a:pt x="0" y="641"/>
                </a:moveTo>
                <a:cubicBezTo>
                  <a:pt x="353" y="626"/>
                  <a:pt x="707" y="612"/>
                  <a:pt x="1036" y="562"/>
                </a:cubicBezTo>
                <a:cubicBezTo>
                  <a:pt x="1365" y="512"/>
                  <a:pt x="1721" y="433"/>
                  <a:pt x="1972" y="339"/>
                </a:cubicBezTo>
                <a:cubicBezTo>
                  <a:pt x="2223" y="245"/>
                  <a:pt x="2382" y="122"/>
                  <a:pt x="2541" y="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0A3F9DD-6520-453A-A1F8-9554E554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создаем Web-странички автор проекта - Стрельникова Л.В.</a:t>
            </a:r>
          </a:p>
        </p:txBody>
      </p:sp>
    </p:spTree>
    <p:extLst>
      <p:ext uri="{BB962C8B-B14F-4D97-AF65-F5344CB8AC3E}">
        <p14:creationId xmlns:p14="http://schemas.microsoft.com/office/powerpoint/2010/main" val="64028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0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0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4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4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40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40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40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40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40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40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40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40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4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4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4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4" grpId="0" build="p" animBg="1"/>
      <p:bldP spid="440445" grpId="0"/>
      <p:bldP spid="440447" grpId="0" animBg="1"/>
      <p:bldP spid="440447" grpId="1" animBg="1"/>
      <p:bldP spid="440442" grpId="0" animBg="1"/>
      <p:bldP spid="440448" grpId="0" animBg="1"/>
      <p:bldP spid="440443" grpId="0" animBg="1"/>
      <p:bldP spid="440438" grpId="0" animBg="1"/>
      <p:bldP spid="4404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879370" y="406948"/>
            <a:ext cx="41272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4000" b="1" dirty="0">
                <a:ln>
                  <a:solidFill>
                    <a:srgbClr val="0070C0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Редактор 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HEFS</a:t>
            </a:r>
            <a:endParaRPr lang="ru-RU" sz="4000" b="1" dirty="0">
              <a:ln>
                <a:solidFill>
                  <a:srgbClr val="0070C0"/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6442" y="1210087"/>
            <a:ext cx="901700" cy="9556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F3D680F-9A8E-4394-B20D-CB403B06E2B9}"/>
              </a:ext>
            </a:extLst>
          </p:cNvPr>
          <p:cNvGrpSpPr/>
          <p:nvPr/>
        </p:nvGrpSpPr>
        <p:grpSpPr>
          <a:xfrm>
            <a:off x="2739285" y="422772"/>
            <a:ext cx="8843115" cy="5814540"/>
            <a:chOff x="2085975" y="996951"/>
            <a:chExt cx="8174039" cy="5329238"/>
          </a:xfrm>
        </p:grpSpPr>
        <p:pic>
          <p:nvPicPr>
            <p:cNvPr id="44237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48013" y="2092326"/>
              <a:ext cx="6945312" cy="42338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</p:pic>
        <p:sp>
          <p:nvSpPr>
            <p:cNvPr id="442376" name="AutoShape 8"/>
            <p:cNvSpPr>
              <a:spLocks noChangeArrowheads="1"/>
            </p:cNvSpPr>
            <p:nvPr/>
          </p:nvSpPr>
          <p:spPr bwMode="auto">
            <a:xfrm>
              <a:off x="5461001" y="1082675"/>
              <a:ext cx="1071563" cy="863600"/>
            </a:xfrm>
            <a:prstGeom prst="wedgeRoundRectCallout">
              <a:avLst>
                <a:gd name="adj1" fmla="val 36926"/>
                <a:gd name="adj2" fmla="val 130000"/>
                <a:gd name="adj3" fmla="val 16667"/>
              </a:avLst>
            </a:prstGeom>
            <a:solidFill>
              <a:srgbClr val="E6E6FF"/>
            </a:solidFill>
            <a:ln w="12700">
              <a:noFill/>
              <a:miter lim="800000"/>
              <a:headEnd/>
              <a:tailEnd type="none" w="lg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sz="2200" dirty="0"/>
                <a:t>один экран </a:t>
              </a:r>
            </a:p>
          </p:txBody>
        </p:sp>
        <p:sp>
          <p:nvSpPr>
            <p:cNvPr id="442377" name="AutoShape 9"/>
            <p:cNvSpPr>
              <a:spLocks noChangeArrowheads="1"/>
            </p:cNvSpPr>
            <p:nvPr/>
          </p:nvSpPr>
          <p:spPr bwMode="auto">
            <a:xfrm>
              <a:off x="6345239" y="996951"/>
              <a:ext cx="2174875" cy="881063"/>
            </a:xfrm>
            <a:prstGeom prst="wedgeRoundRectCallout">
              <a:avLst>
                <a:gd name="adj1" fmla="val 31051"/>
                <a:gd name="adj2" fmla="val 130000"/>
                <a:gd name="adj3" fmla="val 16667"/>
              </a:avLst>
            </a:prstGeom>
            <a:solidFill>
              <a:srgbClr val="E6E6FF"/>
            </a:solidFill>
            <a:ln w="12700">
              <a:noFill/>
              <a:miter lim="800000"/>
              <a:headEnd/>
              <a:tailEnd type="none" w="lg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sz="2200" dirty="0"/>
                <a:t>запуск</a:t>
              </a:r>
            </a:p>
            <a:p>
              <a:pPr algn="ctr">
                <a:defRPr/>
              </a:pPr>
              <a:r>
                <a:rPr lang="ru-RU" sz="2200" dirty="0"/>
                <a:t>браузера (</a:t>
              </a:r>
              <a:r>
                <a:rPr lang="en-US" sz="2200" dirty="0"/>
                <a:t>F9)</a:t>
              </a:r>
              <a:r>
                <a:rPr lang="ru-RU" sz="2200" dirty="0"/>
                <a:t> </a:t>
              </a:r>
            </a:p>
          </p:txBody>
        </p:sp>
        <p:sp>
          <p:nvSpPr>
            <p:cNvPr id="442378" name="AutoShape 10"/>
            <p:cNvSpPr>
              <a:spLocks noChangeArrowheads="1"/>
            </p:cNvSpPr>
            <p:nvPr/>
          </p:nvSpPr>
          <p:spPr bwMode="auto">
            <a:xfrm>
              <a:off x="7392989" y="1331914"/>
              <a:ext cx="1019175" cy="466725"/>
            </a:xfrm>
            <a:prstGeom prst="wedgeRoundRectCallout">
              <a:avLst>
                <a:gd name="adj1" fmla="val 67830"/>
                <a:gd name="adj2" fmla="val 225182"/>
                <a:gd name="adj3" fmla="val 16667"/>
              </a:avLst>
            </a:prstGeom>
            <a:solidFill>
              <a:srgbClr val="E6E6FF"/>
            </a:solidFill>
            <a:ln w="12700">
              <a:noFill/>
              <a:miter lim="800000"/>
              <a:headEnd/>
              <a:tailEnd type="none" w="lg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sz="2200" dirty="0"/>
                <a:t>назад</a:t>
              </a:r>
            </a:p>
          </p:txBody>
        </p:sp>
        <p:sp>
          <p:nvSpPr>
            <p:cNvPr id="442379" name="AutoShape 11"/>
            <p:cNvSpPr>
              <a:spLocks noChangeArrowheads="1"/>
            </p:cNvSpPr>
            <p:nvPr/>
          </p:nvSpPr>
          <p:spPr bwMode="auto">
            <a:xfrm>
              <a:off x="8978901" y="1362075"/>
              <a:ext cx="1281113" cy="438150"/>
            </a:xfrm>
            <a:prstGeom prst="wedgeRoundRectCallout">
              <a:avLst>
                <a:gd name="adj1" fmla="val -55139"/>
                <a:gd name="adj2" fmla="val 231894"/>
                <a:gd name="adj3" fmla="val 16667"/>
              </a:avLst>
            </a:prstGeom>
            <a:solidFill>
              <a:srgbClr val="E6E6FF"/>
            </a:solidFill>
            <a:ln w="12700">
              <a:noFill/>
              <a:miter lim="800000"/>
              <a:headEnd/>
              <a:tailEnd type="none" w="lg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sz="2200"/>
                <a:t>вперед </a:t>
              </a:r>
            </a:p>
          </p:txBody>
        </p:sp>
        <p:sp>
          <p:nvSpPr>
            <p:cNvPr id="442380" name="AutoShape 12"/>
            <p:cNvSpPr>
              <a:spLocks noChangeArrowheads="1"/>
            </p:cNvSpPr>
            <p:nvPr/>
          </p:nvSpPr>
          <p:spPr bwMode="auto">
            <a:xfrm>
              <a:off x="2085975" y="5176838"/>
              <a:ext cx="1733550" cy="855662"/>
            </a:xfrm>
            <a:prstGeom prst="wedgeRoundRectCallout">
              <a:avLst>
                <a:gd name="adj1" fmla="val 49407"/>
                <a:gd name="adj2" fmla="val -111088"/>
                <a:gd name="adj3" fmla="val 16667"/>
              </a:avLst>
            </a:prstGeom>
            <a:solidFill>
              <a:srgbClr val="E6E6FF"/>
            </a:solidFill>
            <a:ln w="12700">
              <a:noFill/>
              <a:miter lim="800000"/>
              <a:headEnd/>
              <a:tailEnd type="none" w="lg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sz="2200" dirty="0"/>
                <a:t>текстовый редактор </a:t>
              </a:r>
            </a:p>
          </p:txBody>
        </p:sp>
        <p:sp>
          <p:nvSpPr>
            <p:cNvPr id="442381" name="AutoShape 13"/>
            <p:cNvSpPr>
              <a:spLocks noChangeArrowheads="1"/>
            </p:cNvSpPr>
            <p:nvPr/>
          </p:nvSpPr>
          <p:spPr bwMode="auto">
            <a:xfrm>
              <a:off x="7323138" y="4689476"/>
              <a:ext cx="1924050" cy="498475"/>
            </a:xfrm>
            <a:prstGeom prst="wedgeRoundRectCallout">
              <a:avLst>
                <a:gd name="adj1" fmla="val -59801"/>
                <a:gd name="adj2" fmla="val -225565"/>
                <a:gd name="adj3" fmla="val 16667"/>
              </a:avLst>
            </a:prstGeom>
            <a:solidFill>
              <a:srgbClr val="E6E6FF"/>
            </a:solidFill>
            <a:ln w="12700">
              <a:noFill/>
              <a:miter lim="800000"/>
              <a:headEnd/>
              <a:tailEnd type="none" w="lg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sz="2200"/>
                <a:t>браузер (</a:t>
              </a:r>
              <a:r>
                <a:rPr lang="en-US" sz="2200"/>
                <a:t>IE</a:t>
              </a:r>
              <a:r>
                <a:rPr lang="ru-RU" sz="2200"/>
                <a:t>)</a:t>
              </a:r>
            </a:p>
          </p:txBody>
        </p:sp>
      </p:grp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8D390CC-D154-43CD-9CBA-66DA4FB95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создаем Web-странички автор проекта - Стрельникова Л.В.</a:t>
            </a:r>
          </a:p>
        </p:txBody>
      </p:sp>
    </p:spTree>
    <p:extLst>
      <p:ext uri="{BB962C8B-B14F-4D97-AF65-F5344CB8AC3E}">
        <p14:creationId xmlns:p14="http://schemas.microsoft.com/office/powerpoint/2010/main" val="2255527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919288" y="188914"/>
            <a:ext cx="8140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600" b="1" dirty="0">
                <a:ln>
                  <a:solidFill>
                    <a:srgbClr val="00B0F0"/>
                  </a:solidFill>
                </a:ln>
                <a:latin typeface="+mj-lt"/>
              </a:rPr>
              <a:t>Вставка тэгов в 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latin typeface="+mj-lt"/>
              </a:rPr>
              <a:t>HEFS</a:t>
            </a:r>
            <a:endParaRPr lang="ru-RU" sz="3600" b="1" dirty="0">
              <a:ln>
                <a:solidFill>
                  <a:srgbClr val="00B0F0"/>
                </a:solidFill>
              </a:ln>
              <a:latin typeface="+mj-lt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FC8A844-03FD-4667-8CA6-A799040B64A0}"/>
              </a:ext>
            </a:extLst>
          </p:cNvPr>
          <p:cNvGrpSpPr/>
          <p:nvPr/>
        </p:nvGrpSpPr>
        <p:grpSpPr>
          <a:xfrm>
            <a:off x="1093094" y="1010521"/>
            <a:ext cx="9793088" cy="5345830"/>
            <a:chOff x="983432" y="1179513"/>
            <a:chExt cx="9332143" cy="4985789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1278AC3E-0E62-49F7-BAFE-F7BD5E52863C}"/>
                </a:ext>
              </a:extLst>
            </p:cNvPr>
            <p:cNvGrpSpPr/>
            <p:nvPr/>
          </p:nvGrpSpPr>
          <p:grpSpPr>
            <a:xfrm>
              <a:off x="983432" y="1179513"/>
              <a:ext cx="9332143" cy="4985789"/>
              <a:chOff x="1922463" y="1179513"/>
              <a:chExt cx="8393112" cy="4121693"/>
            </a:xfrm>
          </p:grpSpPr>
          <p:pic>
            <p:nvPicPr>
              <p:cNvPr id="15365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22463" y="1179513"/>
                <a:ext cx="8393112" cy="412169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</p:pic>
          <p:pic>
            <p:nvPicPr>
              <p:cNvPr id="553989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81350" y="1725614"/>
                <a:ext cx="3868738" cy="23193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</p:pic>
        </p:grpSp>
        <p:pic>
          <p:nvPicPr>
            <p:cNvPr id="55399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85976" y="2749550"/>
              <a:ext cx="860425" cy="979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</p:pic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3A0D63-5E21-408B-A3E0-EDC408F4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создаем Web-странички автор проекта - Стрельникова Л.В.</a:t>
            </a:r>
          </a:p>
        </p:txBody>
      </p:sp>
    </p:spTree>
    <p:extLst>
      <p:ext uri="{BB962C8B-B14F-4D97-AF65-F5344CB8AC3E}">
        <p14:creationId xmlns:p14="http://schemas.microsoft.com/office/powerpoint/2010/main" val="2758520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919288" y="188914"/>
            <a:ext cx="8140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200" b="1" dirty="0">
                <a:ln>
                  <a:solidFill>
                    <a:srgbClr val="00B0F0"/>
                  </a:solidFill>
                </a:ln>
                <a:latin typeface="+mj-lt"/>
              </a:rPr>
              <a:t>Тэг </a:t>
            </a:r>
            <a:r>
              <a:rPr lang="en-US" sz="3200" b="1" dirty="0">
                <a:ln>
                  <a:solidFill>
                    <a:srgbClr val="00B0F0"/>
                  </a:solidFill>
                </a:ln>
                <a:latin typeface="+mj-lt"/>
              </a:rPr>
              <a:t>BODY – </a:t>
            </a:r>
            <a:r>
              <a:rPr lang="ru-RU" sz="3200" b="1" dirty="0">
                <a:ln>
                  <a:solidFill>
                    <a:srgbClr val="00B0F0"/>
                  </a:solidFill>
                </a:ln>
                <a:latin typeface="+mj-lt"/>
              </a:rPr>
              <a:t>общие свойства страницы</a:t>
            </a:r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1226915" y="852066"/>
            <a:ext cx="4464496" cy="49244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600" b="1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+mn-lt"/>
              </a:rPr>
              <a:t>цвет фона и текста</a:t>
            </a:r>
            <a:endParaRPr lang="ru-RU" sz="2600" dirty="0">
              <a:ln>
                <a:solidFill>
                  <a:srgbClr val="00B0F0"/>
                </a:solidFill>
              </a:ln>
              <a:solidFill>
                <a:srgbClr val="0070C0"/>
              </a:solidFill>
              <a:latin typeface="+mn-lt"/>
            </a:endParaRPr>
          </a:p>
        </p:txBody>
      </p:sp>
      <p:sp>
        <p:nvSpPr>
          <p:cNvPr id="446469" name="Rectangle 5"/>
          <p:cNvSpPr>
            <a:spLocks noChangeArrowheads="1"/>
          </p:cNvSpPr>
          <p:nvPr/>
        </p:nvSpPr>
        <p:spPr bwMode="auto">
          <a:xfrm>
            <a:off x="2417764" y="1919289"/>
            <a:ext cx="4903787" cy="1679575"/>
          </a:xfrm>
          <a:prstGeom prst="rect">
            <a:avLst/>
          </a:prstGeom>
          <a:ln>
            <a:headEnd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latin typeface="Courier New" pitchFamily="49" charset="0"/>
              </a:rPr>
              <a:t>&lt;BODY</a:t>
            </a:r>
            <a:r>
              <a:rPr lang="ru-RU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TEXT</a:t>
            </a:r>
            <a:r>
              <a:rPr lang="en-US" sz="2400" b="1" dirty="0">
                <a:latin typeface="Courier New" pitchFamily="49" charset="0"/>
              </a:rPr>
              <a:t>="white"</a:t>
            </a:r>
            <a:br>
              <a:rPr lang="en-US" sz="2400" b="1" dirty="0">
                <a:latin typeface="Courier New" pitchFamily="49" charset="0"/>
              </a:rPr>
            </a:br>
            <a:r>
              <a:rPr lang="en-US" sz="2400" b="1" dirty="0">
                <a:latin typeface="Courier New" pitchFamily="49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BGCOLOR</a:t>
            </a:r>
            <a:r>
              <a:rPr lang="en-US" sz="2400" b="1" dirty="0">
                <a:latin typeface="Courier New" pitchFamily="49" charset="0"/>
              </a:rPr>
              <a:t>=#00FF00&gt;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Привет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</a:rPr>
              <a:t>!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latin typeface="Courier New" pitchFamily="49" charset="0"/>
              </a:rPr>
              <a:t>&lt;/BODY&gt;</a:t>
            </a:r>
            <a:endParaRPr lang="ru-RU" sz="2400" b="1" dirty="0">
              <a:latin typeface="Courier New" pitchFamily="49" charset="0"/>
            </a:endParaRPr>
          </a:p>
        </p:txBody>
      </p:sp>
      <p:pic>
        <p:nvPicPr>
          <p:cNvPr id="4464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880" y="923926"/>
            <a:ext cx="3511523" cy="2648439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446471" name="Rectangle 7"/>
          <p:cNvSpPr>
            <a:spLocks noChangeArrowheads="1"/>
          </p:cNvSpPr>
          <p:nvPr/>
        </p:nvSpPr>
        <p:spPr bwMode="auto">
          <a:xfrm>
            <a:off x="2497139" y="4708526"/>
            <a:ext cx="4903787" cy="1679575"/>
          </a:xfrm>
          <a:prstGeom prst="rect">
            <a:avLst/>
          </a:prstGeom>
          <a:ln>
            <a:headEnd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latin typeface="Courier New" pitchFamily="49" charset="0"/>
              </a:rPr>
              <a:t>&lt;BODY</a:t>
            </a:r>
            <a:r>
              <a:rPr lang="ru-RU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LINK</a:t>
            </a:r>
            <a:r>
              <a:rPr lang="en-US" sz="2400" b="1" dirty="0">
                <a:latin typeface="Courier New" pitchFamily="49" charset="0"/>
              </a:rPr>
              <a:t>="#FF8C00"</a:t>
            </a:r>
            <a:br>
              <a:rPr lang="en-US" sz="2400" b="1" dirty="0">
                <a:latin typeface="Courier New" pitchFamily="49" charset="0"/>
              </a:rPr>
            </a:br>
            <a:r>
              <a:rPr lang="en-US" sz="2400" b="1" dirty="0">
                <a:latin typeface="Courier New" pitchFamily="49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VLINK</a:t>
            </a:r>
            <a:r>
              <a:rPr lang="en-US" sz="2400" b="1" dirty="0">
                <a:latin typeface="Courier New" pitchFamily="49" charset="0"/>
              </a:rPr>
              <a:t>=green&gt;</a:t>
            </a:r>
          </a:p>
          <a:p>
            <a:pPr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accent2"/>
                </a:solidFill>
                <a:latin typeface="Courier New" pitchFamily="49" charset="0"/>
              </a:rPr>
              <a:t>...</a:t>
            </a:r>
            <a:endParaRPr lang="en-US" sz="2400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latin typeface="Courier New" pitchFamily="49" charset="0"/>
              </a:rPr>
              <a:t>&lt;/BODY&gt;</a:t>
            </a:r>
            <a:endParaRPr lang="ru-RU" sz="2400" b="1" dirty="0">
              <a:latin typeface="Courier New" pitchFamily="49" charset="0"/>
            </a:endParaRPr>
          </a:p>
        </p:txBody>
      </p:sp>
      <p:sp>
        <p:nvSpPr>
          <p:cNvPr id="446472" name="AutoShape 8"/>
          <p:cNvSpPr>
            <a:spLocks noChangeArrowheads="1"/>
          </p:cNvSpPr>
          <p:nvPr/>
        </p:nvSpPr>
        <p:spPr bwMode="auto">
          <a:xfrm>
            <a:off x="6021389" y="1404939"/>
            <a:ext cx="1806575" cy="466725"/>
          </a:xfrm>
          <a:prstGeom prst="wedgeRoundRectCallout">
            <a:avLst>
              <a:gd name="adj1" fmla="val -67167"/>
              <a:gd name="adj2" fmla="val 99662"/>
              <a:gd name="adj3" fmla="val 16667"/>
            </a:avLst>
          </a:prstGeom>
          <a:ln>
            <a:headEnd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200" dirty="0"/>
              <a:t>цвет текста </a:t>
            </a:r>
          </a:p>
        </p:txBody>
      </p:sp>
      <p:pic>
        <p:nvPicPr>
          <p:cNvPr id="44647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968" y="3572365"/>
            <a:ext cx="3419399" cy="26068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446475" name="AutoShape 11"/>
          <p:cNvSpPr>
            <a:spLocks noChangeArrowheads="1"/>
          </p:cNvSpPr>
          <p:nvPr/>
        </p:nvSpPr>
        <p:spPr bwMode="auto">
          <a:xfrm>
            <a:off x="5289551" y="2962275"/>
            <a:ext cx="1806575" cy="465138"/>
          </a:xfrm>
          <a:prstGeom prst="wedgeRoundRectCallout">
            <a:avLst>
              <a:gd name="adj1" fmla="val -56287"/>
              <a:gd name="adj2" fmla="val -124403"/>
              <a:gd name="adj3" fmla="val 16667"/>
            </a:avLst>
          </a:prstGeom>
          <a:ln>
            <a:headEnd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200" dirty="0"/>
              <a:t>цвет фона </a:t>
            </a:r>
          </a:p>
        </p:txBody>
      </p:sp>
      <p:sp>
        <p:nvSpPr>
          <p:cNvPr id="446476" name="AutoShape 12"/>
          <p:cNvSpPr>
            <a:spLocks noChangeArrowheads="1"/>
          </p:cNvSpPr>
          <p:nvPr/>
        </p:nvSpPr>
        <p:spPr bwMode="auto">
          <a:xfrm>
            <a:off x="4283075" y="5807075"/>
            <a:ext cx="3314700" cy="882650"/>
          </a:xfrm>
          <a:prstGeom prst="wedgeRoundRectCallout">
            <a:avLst>
              <a:gd name="adj1" fmla="val -48278"/>
              <a:gd name="adj2" fmla="val -97843"/>
              <a:gd name="adj3" fmla="val 16667"/>
            </a:avLst>
          </a:prstGeom>
          <a:ln>
            <a:headEnd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200" dirty="0"/>
              <a:t>посещенные ссылки</a:t>
            </a:r>
          </a:p>
          <a:p>
            <a:pPr algn="ctr">
              <a:defRPr/>
            </a:pPr>
            <a:r>
              <a:rPr lang="ru-RU" sz="2200" i="1" dirty="0"/>
              <a:t>(</a:t>
            </a:r>
            <a:r>
              <a:rPr lang="en-US" sz="2200" i="1" dirty="0"/>
              <a:t>visited link</a:t>
            </a:r>
            <a:r>
              <a:rPr lang="ru-RU" sz="2200" i="1" dirty="0"/>
              <a:t>)</a:t>
            </a:r>
            <a:r>
              <a:rPr lang="ru-RU" sz="2200" dirty="0"/>
              <a:t> </a:t>
            </a:r>
          </a:p>
        </p:txBody>
      </p:sp>
      <p:sp>
        <p:nvSpPr>
          <p:cNvPr id="446477" name="AutoShape 13"/>
          <p:cNvSpPr>
            <a:spLocks noChangeArrowheads="1"/>
          </p:cNvSpPr>
          <p:nvPr/>
        </p:nvSpPr>
        <p:spPr bwMode="auto">
          <a:xfrm>
            <a:off x="5870575" y="3746500"/>
            <a:ext cx="1536700" cy="857250"/>
          </a:xfrm>
          <a:prstGeom prst="wedgeRoundRectCallout">
            <a:avLst>
              <a:gd name="adj1" fmla="val -61638"/>
              <a:gd name="adj2" fmla="val 69895"/>
              <a:gd name="adj3" fmla="val 16667"/>
            </a:avLst>
          </a:prstGeom>
          <a:ln>
            <a:headEnd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200" dirty="0"/>
              <a:t>цвет ссылок </a:t>
            </a:r>
          </a:p>
        </p:txBody>
      </p:sp>
      <p:sp>
        <p:nvSpPr>
          <p:cNvPr id="446478" name="AutoShape 14"/>
          <p:cNvSpPr>
            <a:spLocks noChangeArrowheads="1"/>
          </p:cNvSpPr>
          <p:nvPr/>
        </p:nvSpPr>
        <p:spPr bwMode="auto">
          <a:xfrm>
            <a:off x="2373313" y="1371600"/>
            <a:ext cx="2171700" cy="477838"/>
          </a:xfrm>
          <a:prstGeom prst="wedgeRoundRectCallout">
            <a:avLst>
              <a:gd name="adj1" fmla="val 29019"/>
              <a:gd name="adj2" fmla="val 88537"/>
              <a:gd name="adj3" fmla="val 16667"/>
            </a:avLst>
          </a:prstGeom>
          <a:ln>
            <a:headEnd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атрибуты</a:t>
            </a:r>
            <a:r>
              <a:rPr lang="ru-RU" sz="2200" dirty="0"/>
              <a:t> тэга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67BC0F9-FCC7-4ED6-81D6-86D91F61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5241" y="6292242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создаем Web-странички автор проекта - Стрельникова Л.В.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33DFA-09D6-D3E7-6159-3AB5310206B2}"/>
              </a:ext>
            </a:extLst>
          </p:cNvPr>
          <p:cNvSpPr txBox="1"/>
          <p:nvPr/>
        </p:nvSpPr>
        <p:spPr>
          <a:xfrm>
            <a:off x="1307104" y="3990459"/>
            <a:ext cx="4212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</a:pPr>
            <a:r>
              <a:rPr lang="ru-RU" sz="2800" b="1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+mn-lt"/>
              </a:rPr>
              <a:t>цвет гиперссылок</a:t>
            </a:r>
          </a:p>
        </p:txBody>
      </p:sp>
    </p:spTree>
    <p:extLst>
      <p:ext uri="{BB962C8B-B14F-4D97-AF65-F5344CB8AC3E}">
        <p14:creationId xmlns:p14="http://schemas.microsoft.com/office/powerpoint/2010/main" val="100475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4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4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4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4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4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 build="p"/>
      <p:bldP spid="446469" grpId="0" animBg="1"/>
      <p:bldP spid="446471" grpId="0" animBg="1"/>
      <p:bldP spid="446472" grpId="0" animBg="1"/>
      <p:bldP spid="446475" grpId="0" animBg="1"/>
      <p:bldP spid="446476" grpId="0" animBg="1"/>
      <p:bldP spid="446477" grpId="0" animBg="1"/>
      <p:bldP spid="4464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2025650" y="379473"/>
            <a:ext cx="8140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600" b="1" dirty="0">
                <a:ln>
                  <a:solidFill>
                    <a:srgbClr val="00B0F0"/>
                  </a:solidFill>
                </a:ln>
                <a:latin typeface="+mn-lt"/>
              </a:rPr>
              <a:t>Вставка атрибутов в 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latin typeface="+mn-lt"/>
              </a:rPr>
              <a:t>HEFS</a:t>
            </a:r>
            <a:endParaRPr lang="ru-RU" sz="3600" b="1" dirty="0">
              <a:ln>
                <a:solidFill>
                  <a:srgbClr val="00B0F0"/>
                </a:solidFill>
              </a:ln>
              <a:latin typeface="+mn-lt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845B690-8CB5-4007-8254-EAB6FAAC0A4A}"/>
              </a:ext>
            </a:extLst>
          </p:cNvPr>
          <p:cNvGrpSpPr/>
          <p:nvPr/>
        </p:nvGrpSpPr>
        <p:grpSpPr>
          <a:xfrm>
            <a:off x="1397954" y="1203337"/>
            <a:ext cx="9199241" cy="5654663"/>
            <a:chOff x="1933576" y="1014413"/>
            <a:chExt cx="8393113" cy="5145088"/>
          </a:xfrm>
        </p:grpSpPr>
        <p:pic>
          <p:nvPicPr>
            <p:cNvPr id="16389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3576" y="1014413"/>
              <a:ext cx="8393113" cy="38655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</p:pic>
        <p:pic>
          <p:nvPicPr>
            <p:cNvPr id="549903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98813" y="1550988"/>
              <a:ext cx="3879850" cy="2317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</p:pic>
        <p:pic>
          <p:nvPicPr>
            <p:cNvPr id="549906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38725" y="1895476"/>
              <a:ext cx="2940050" cy="4264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</p:pic>
        <p:pic>
          <p:nvPicPr>
            <p:cNvPr id="549907" name="Picture 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93914" y="2590801"/>
              <a:ext cx="2587625" cy="2778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</p:pic>
      </p:grpSp>
      <p:sp>
        <p:nvSpPr>
          <p:cNvPr id="549911" name="AutoShape 23"/>
          <p:cNvSpPr>
            <a:spLocks noChangeArrowheads="1"/>
          </p:cNvSpPr>
          <p:nvPr/>
        </p:nvSpPr>
        <p:spPr bwMode="auto">
          <a:xfrm>
            <a:off x="5997575" y="2351088"/>
            <a:ext cx="1600200" cy="1111250"/>
          </a:xfrm>
          <a:prstGeom prst="wedgeRoundRectCallout">
            <a:avLst>
              <a:gd name="adj1" fmla="val -6546"/>
              <a:gd name="adj2" fmla="val -88569"/>
              <a:gd name="adj3" fmla="val 16667"/>
            </a:avLst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/>
              <a:t>вставить только код цвета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3F2B41D-3D4C-41DA-946E-C6F0E87B1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создаем Web-странички автор проекта - Стрельникова Л.В.</a:t>
            </a:r>
          </a:p>
        </p:txBody>
      </p:sp>
    </p:spTree>
    <p:extLst>
      <p:ext uri="{BB962C8B-B14F-4D97-AF65-F5344CB8AC3E}">
        <p14:creationId xmlns:p14="http://schemas.microsoft.com/office/powerpoint/2010/main" val="282940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911" grpId="0" animBg="1"/>
    </p:bldLst>
  </p:timing>
</p:sld>
</file>

<file path=ppt/theme/theme1.xml><?xml version="1.0" encoding="utf-8"?>
<a:theme xmlns:a="http://schemas.openxmlformats.org/drawingml/2006/main" name="Тема1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9" id="{062C9CC9-0001-4C58-B615-9DADFA51FEDF}" vid="{B3171207-C4FB-440B-9C12-97E88012722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Тема19</Template>
  <TotalTime>699</TotalTime>
  <Words>1901</Words>
  <Application>Microsoft Office PowerPoint</Application>
  <PresentationFormat>Широкоэкранный</PresentationFormat>
  <Paragraphs>324</Paragraphs>
  <Slides>30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Arial</vt:lpstr>
      <vt:lpstr>Arial Black</vt:lpstr>
      <vt:lpstr>Arial Unicode MS</vt:lpstr>
      <vt:lpstr>Calibri</vt:lpstr>
      <vt:lpstr>Cambria</vt:lpstr>
      <vt:lpstr>Courier New</vt:lpstr>
      <vt:lpstr>Times New Roman</vt:lpstr>
      <vt:lpstr>Verdana</vt:lpstr>
      <vt:lpstr>Тема19</vt:lpstr>
      <vt:lpstr>Image</vt:lpstr>
      <vt:lpstr>Web-страницы  Язык HTML</vt:lpstr>
      <vt:lpstr>Алгоритм создания HTML кода</vt:lpstr>
      <vt:lpstr>Алгоритм создания HTML кода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Задать тип выравнивания заголовка для тэга заголовка позволяет атрибут ALIGN, которому требуется присвоить определенное значение. &lt;H1 ALIGN=“center”&gt;Все о компьютере &lt;/H1&gt;</vt:lpstr>
      <vt:lpstr>Презентация PowerPoint</vt:lpstr>
      <vt:lpstr>Презентация PowerPoint</vt:lpstr>
      <vt:lpstr>Размер шрифта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Вставка изображений</vt:lpstr>
      <vt:lpstr>Поясняющий текст</vt:lpstr>
      <vt:lpstr>Презентация PowerPoint</vt:lpstr>
      <vt:lpstr>Практическое задание</vt:lpstr>
      <vt:lpstr>Презентация PowerPoint</vt:lpstr>
      <vt:lpstr>Презентация PowerPoint</vt:lpstr>
    </vt:vector>
  </TitlesOfParts>
  <Company>Radio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Web-сайта</dc:title>
  <dc:creator>user</dc:creator>
  <cp:lastModifiedBy>ludmila Strelnikova</cp:lastModifiedBy>
  <cp:revision>74</cp:revision>
  <dcterms:created xsi:type="dcterms:W3CDTF">2007-12-24T15:51:04Z</dcterms:created>
  <dcterms:modified xsi:type="dcterms:W3CDTF">2025-12-22T17:07:32Z</dcterms:modified>
</cp:coreProperties>
</file>