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60" r:id="rId3"/>
    <p:sldId id="261" r:id="rId4"/>
    <p:sldId id="262" r:id="rId5"/>
    <p:sldId id="295" r:id="rId6"/>
    <p:sldId id="296" r:id="rId7"/>
    <p:sldId id="297" r:id="rId8"/>
    <p:sldId id="299" r:id="rId9"/>
    <p:sldId id="259" r:id="rId10"/>
    <p:sldId id="283" r:id="rId11"/>
    <p:sldId id="274" r:id="rId12"/>
    <p:sldId id="273" r:id="rId13"/>
    <p:sldId id="298" r:id="rId14"/>
    <p:sldId id="284" r:id="rId15"/>
    <p:sldId id="275" r:id="rId16"/>
    <p:sldId id="285" r:id="rId17"/>
    <p:sldId id="278" r:id="rId18"/>
    <p:sldId id="290" r:id="rId19"/>
    <p:sldId id="291" r:id="rId20"/>
    <p:sldId id="292" r:id="rId21"/>
    <p:sldId id="272" r:id="rId22"/>
    <p:sldId id="281" r:id="rId23"/>
    <p:sldId id="280" r:id="rId24"/>
    <p:sldId id="286" r:id="rId25"/>
    <p:sldId id="282" r:id="rId26"/>
    <p:sldId id="279" r:id="rId27"/>
    <p:sldId id="287" r:id="rId28"/>
    <p:sldId id="288" r:id="rId29"/>
    <p:sldId id="294" r:id="rId30"/>
    <p:sldId id="293" r:id="rId31"/>
    <p:sldId id="263" r:id="rId32"/>
    <p:sldId id="289" r:id="rId33"/>
    <p:sldId id="264" r:id="rId34"/>
    <p:sldId id="268" r:id="rId35"/>
    <p:sldId id="269" r:id="rId36"/>
    <p:sldId id="270" r:id="rId37"/>
    <p:sldId id="271" r:id="rId38"/>
    <p:sldId id="276" r:id="rId39"/>
    <p:sldId id="265" r:id="rId4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FFCC"/>
    <a:srgbClr val="1BDD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F5788A-4244-4419-A2BD-268C192A7D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C6E4384-33E0-4A10-9CE5-02B882FA76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359FAE-3723-4331-9ECC-43519ED2C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0783-7234-4E6D-9315-039B24141235}" type="datetimeFigureOut">
              <a:rPr lang="ru-RU" smtClean="0"/>
              <a:t>20.03.2026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BC3244-1371-4841-84E9-6ACB52ECD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E4C780-57A9-4059-B982-68D94D203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0E75-49E1-41B4-AF74-63473A8B4CA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384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675D3-143A-4BB6-A61C-8D0A8C43D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422C618-7A44-485B-A4F2-B5922DE98E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3A1BDE-D136-4158-B006-127E8BF18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0783-7234-4E6D-9315-039B24141235}" type="datetimeFigureOut">
              <a:rPr lang="ru-RU" smtClean="0"/>
              <a:t>20.03.2026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6427DD-6E8F-480D-99D6-3D92C07F1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393FC8-E959-4A18-BD5B-DB76257CC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0E75-49E1-41B4-AF74-63473A8B4CA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607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0C33681-6D25-4A46-B950-6A989DDC1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32C7EA9-BC2C-43C7-B465-835843023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18998D-9A2D-4079-9C09-70EC1F402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0783-7234-4E6D-9315-039B24141235}" type="datetimeFigureOut">
              <a:rPr lang="ru-RU" smtClean="0"/>
              <a:t>20.03.2026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DE8F7F-7475-4C78-859A-F67CA672F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F339E6-3E74-4668-AC4C-8C94EABD9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0E75-49E1-41B4-AF74-63473A8B4CA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5683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B3A9E4-A961-470A-8C06-E85D8FD7E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C55296-2D5B-4390-95AB-304A31982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81DAD7-B879-4770-B1DD-FC3091614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0783-7234-4E6D-9315-039B24141235}" type="datetimeFigureOut">
              <a:rPr lang="ru-RU" smtClean="0"/>
              <a:t>20.03.2026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BEA4DA-FF91-4EBF-96BB-6FD7D2989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1B9087-55F7-4008-B5D7-E87ACBF68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0E75-49E1-41B4-AF74-63473A8B4CA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8885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74C338-917A-4CC1-9A79-97108B9DC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FED26A-64CA-455D-8473-31E2F3C72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541FBC-0F43-4E89-B05C-9C6A78411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0783-7234-4E6D-9315-039B24141235}" type="datetimeFigureOut">
              <a:rPr lang="ru-RU" smtClean="0"/>
              <a:t>20.03.2026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0E1591-62A8-4995-8D6E-4BC6AC6EE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B1B50A-54AF-4A3D-862B-4C84601B3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0E75-49E1-41B4-AF74-63473A8B4CA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028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11B76D-266D-4C73-97AB-2F503D4C1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F9AFAB-B58E-4903-8FD3-E6E1320CE6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AF236A3-7B10-4606-9768-D3222F79DF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486F43-7579-41DF-8DFE-30439E425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0783-7234-4E6D-9315-039B24141235}" type="datetimeFigureOut">
              <a:rPr lang="ru-RU" smtClean="0"/>
              <a:t>20.03.2026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83081A1-9380-4D1C-BDD2-17C854FBD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1F3D628-257E-42A9-82E9-B4F20CF19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0E75-49E1-41B4-AF74-63473A8B4CA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3961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8336EC-B7B9-41C0-893B-AE13EA682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9881339-32B8-47CB-86A6-7661C3CC2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144F74-0CB5-457A-9DE1-3020A721A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269A1E8-F029-4814-94F3-EF2ADD47A2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7431854-BDD6-4ABE-8D09-2D93D63D95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B255A99-9DFC-44C3-83BD-3899F48D8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0783-7234-4E6D-9315-039B24141235}" type="datetimeFigureOut">
              <a:rPr lang="ru-RU" smtClean="0"/>
              <a:t>20.03.2026</a:t>
            </a:fld>
            <a:endParaRPr lang="ru-RU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6EF866-D1E8-46A8-BA57-5677AD292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0381CC8-F400-4DDF-A2B7-F63C82800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0E75-49E1-41B4-AF74-63473A8B4CA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0638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3AC71B-8EFD-4897-9B55-5BE740879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DACA0AE-74BD-42C0-A391-0906052D8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0783-7234-4E6D-9315-039B24141235}" type="datetimeFigureOut">
              <a:rPr lang="ru-RU" smtClean="0"/>
              <a:t>20.03.2026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7696997-DF40-433B-8632-A7F12F406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EBCBDD5-115C-4373-B53C-A003413EA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0E75-49E1-41B4-AF74-63473A8B4CA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241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46D2CD8-BAF5-4765-B67D-DBFA574B6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0783-7234-4E6D-9315-039B24141235}" type="datetimeFigureOut">
              <a:rPr lang="ru-RU" smtClean="0"/>
              <a:t>20.03.2026</a:t>
            </a:fld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AC0F49F-7417-433E-9320-7AA7FCD95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2704A59-DB84-4D45-A7F8-4C80D58F7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0E75-49E1-41B4-AF74-63473A8B4CA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0638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063044-E04C-40F8-A8F1-9E5F31730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F12604-478E-4952-8386-D4C8C9073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E0B5130-46A7-4E8C-B7BE-068058E97C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D841793-48B6-4475-99FB-BDA26FE09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0783-7234-4E6D-9315-039B24141235}" type="datetimeFigureOut">
              <a:rPr lang="ru-RU" smtClean="0"/>
              <a:t>20.03.2026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BF2CE92-A4CD-40B5-9A76-B1717D4B5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C331BA-3A4E-4016-B892-0B90ED414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0E75-49E1-41B4-AF74-63473A8B4CA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5456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A470D5-B6B0-4664-89B5-AEB77388E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DD9CF07-C077-4373-B455-AABBCF28B7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8FDDE83-0AEE-4F22-BA8E-79D3C65B5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FB3E518-69CD-47C6-9794-2E2EA2A5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0783-7234-4E6D-9315-039B24141235}" type="datetimeFigureOut">
              <a:rPr lang="ru-RU" smtClean="0"/>
              <a:t>20.03.2026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BF09DB2-05F8-4438-839F-482CFC6E3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EA9481-97E1-4641-AE40-7819EF2BE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0E75-49E1-41B4-AF74-63473A8B4CA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793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3861A8-5534-43F5-8388-DC25AFC98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46C3212-08C1-43F3-B646-DC5E063F2B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27F178-CBC2-449B-AB44-75C2FE59D1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10783-7234-4E6D-9315-039B24141235}" type="datetimeFigureOut">
              <a:rPr lang="ru-RU" smtClean="0"/>
              <a:t>20.03.2026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5D9DA4-AADA-4D32-B8B9-4CBCC304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FF6BA7-6BF8-4433-8B07-88C71FC810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90E75-49E1-41B4-AF74-63473A8B4CA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4185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inf-ege.sdamgia.ru/get_file?id=93954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inf-ege.sdamgia.ru/get_file?id=94988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inf-ege.sdamgia.ru/get_file?id=94988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inf-ege.sdamgia.ru/get_file?id=109208" TargetMode="Externa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inf-ege.sdamgia.ru/get_file?id=115864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9-0.xlsx" TargetMode="Externa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9-0.xlsx" TargetMode="Externa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9-0.xlsx" TargetMode="Externa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9-0.xlsx" TargetMode="Externa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45D4B4-048B-4159-A2A8-FF0717D352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1998" y="1588340"/>
            <a:ext cx="8392803" cy="3116179"/>
          </a:xfrm>
        </p:spPr>
        <p:txBody>
          <a:bodyPr>
            <a:normAutofit/>
          </a:bodyPr>
          <a:lstStyle/>
          <a:p>
            <a:r>
              <a:rPr lang="ru-RU" sz="4800" b="1" dirty="0">
                <a:ln w="22225">
                  <a:solidFill>
                    <a:srgbClr val="7030A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Задание №9</a:t>
            </a:r>
            <a:r>
              <a:rPr lang="en-US" sz="4800" b="1" dirty="0">
                <a:ln w="22225">
                  <a:solidFill>
                    <a:srgbClr val="FF0000"/>
                  </a:solidFill>
                  <a:prstDash val="solid"/>
                </a:ln>
                <a:solidFill>
                  <a:sysClr val="windowText" lastClr="000000"/>
                </a:solidFill>
              </a:rPr>
              <a:t> </a:t>
            </a:r>
            <a:br>
              <a:rPr lang="ru-RU" sz="4800" b="1" dirty="0">
                <a:ln w="22225">
                  <a:solidFill>
                    <a:srgbClr val="FF0000"/>
                  </a:solidFill>
                  <a:prstDash val="solid"/>
                </a:ln>
                <a:solidFill>
                  <a:sysClr val="windowText" lastClr="000000"/>
                </a:solidFill>
              </a:rPr>
            </a:br>
            <a:r>
              <a:rPr lang="ru-RU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Встроенные функции в электронных таблицах</a:t>
            </a:r>
            <a:endParaRPr lang="ru-RU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21C771-0417-46AA-B2B0-18B99A4FBF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94795" y="5028369"/>
            <a:ext cx="3200400" cy="877131"/>
          </a:xfrm>
        </p:spPr>
        <p:txBody>
          <a:bodyPr anchor="b">
            <a:normAutofit/>
          </a:bodyPr>
          <a:lstStyle/>
          <a:p>
            <a:r>
              <a:rPr lang="ru-RU" b="1" dirty="0">
                <a:ln>
                  <a:solidFill>
                    <a:srgbClr val="00B0F0"/>
                  </a:solidFill>
                </a:ln>
              </a:rPr>
              <a:t>Автор Стрельникова Л.В.</a:t>
            </a: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1853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122A6C9-5A85-4019-A16C-FE56EE704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705" y="1659285"/>
            <a:ext cx="1013059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</a:rPr>
              <a:t>Откройте файл электронной таблицы, содержащей в каждой строке три натуральных числа.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9.xlsx</a:t>
            </a:r>
            <a:endParaRPr kumimoji="0" lang="ru-RU" altLang="ru-RU" sz="3200" b="0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</a:rPr>
              <a:t>Выясните, какое количество троек чисел может являться сторонами треугольника, то есть удовлетворяет неравенству треугольника. В ответе запишите только число.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07B7482-3D3B-4F13-BEF2-8EC41D5A90B1}"/>
              </a:ext>
            </a:extLst>
          </p:cNvPr>
          <p:cNvSpPr/>
          <p:nvPr/>
        </p:nvSpPr>
        <p:spPr>
          <a:xfrm>
            <a:off x="797168" y="560789"/>
            <a:ext cx="348364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Задание №</a:t>
            </a:r>
            <a:r>
              <a:rPr lang="en-US" sz="44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1</a:t>
            </a:r>
            <a:endParaRPr lang="ru-RU" sz="4800" b="1" dirty="0">
              <a:ln w="22225">
                <a:solidFill>
                  <a:srgbClr val="00B0F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3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7523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85307" y="737923"/>
            <a:ext cx="10680788" cy="5269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2800" b="0" i="0" u="none" strike="noStrike" cap="none" normalizeH="0" baseline="0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/>
                </a:solidFill>
                <a:effectLst/>
              </a:rPr>
              <a:t>В учебниках геометрии треугольник определяется как фигура, состоящая из трех точек, не лежащих на одной прямой, и трех соединяющих их отрезков. </a:t>
            </a:r>
          </a:p>
          <a:p>
            <a:pPr marL="457200" marR="0" lvl="0" indent="-45720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2800" b="1" i="0" u="none" strike="noStrike" cap="none" normalizeH="0" baseline="0" dirty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  <a:effectLst/>
              </a:rPr>
              <a:t>Неравенство треугольника формулируется так</a:t>
            </a:r>
            <a:r>
              <a:rPr kumimoji="0" lang="ru-RU" altLang="ru-RU" sz="2800" b="0" i="0" u="none" strike="noStrike" cap="none" normalizeH="0" baseline="0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/>
                </a:solidFill>
                <a:effectLst/>
              </a:rPr>
              <a:t>: </a:t>
            </a:r>
            <a:r>
              <a:rPr kumimoji="0" lang="ru-RU" altLang="ru-RU" sz="28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каждая сторона треугольника меньше суммы двух других сторон. </a:t>
            </a:r>
          </a:p>
          <a:p>
            <a:pPr marL="457200" marR="0" lvl="0" indent="-45720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2800" b="0" i="0" u="none" strike="noStrike" cap="none" normalizeH="0" baseline="0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/>
                </a:solidFill>
                <a:effectLst/>
              </a:rPr>
              <a:t>Поэтому три точки, лежащие на одном отрезке, рассматривать как треугольник не следует, учитывать в ответе этот случай не нужно. </a:t>
            </a:r>
          </a:p>
          <a:p>
            <a:pPr marL="457200" marR="0" lvl="0" indent="-45720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2800" b="0" i="0" u="none" strike="noStrike" cap="none" normalizeH="0" baseline="0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/>
                </a:solidFill>
                <a:effectLst/>
              </a:rPr>
              <a:t>Причины для такого подхода понятны: геометрия изучает свойства фигур, а вырожденные объекты теряют свойства исходных фигур.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6518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7063" y="459953"/>
            <a:ext cx="96318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Условие для неправельного треугольника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0863" y="2074719"/>
            <a:ext cx="10010274" cy="1200329"/>
          </a:xfrm>
          <a:custGeom>
            <a:avLst/>
            <a:gdLst>
              <a:gd name="csX0" fmla="*/ 0 w 10010274"/>
              <a:gd name="csY0" fmla="*/ 0 h 1200329"/>
              <a:gd name="csX1" fmla="*/ 688942 w 10010274"/>
              <a:gd name="csY1" fmla="*/ 0 h 1200329"/>
              <a:gd name="csX2" fmla="*/ 977474 w 10010274"/>
              <a:gd name="csY2" fmla="*/ 0 h 1200329"/>
              <a:gd name="csX3" fmla="*/ 1766519 w 10010274"/>
              <a:gd name="csY3" fmla="*/ 0 h 1200329"/>
              <a:gd name="csX4" fmla="*/ 2055050 w 10010274"/>
              <a:gd name="csY4" fmla="*/ 0 h 1200329"/>
              <a:gd name="csX5" fmla="*/ 2543787 w 10010274"/>
              <a:gd name="csY5" fmla="*/ 0 h 1200329"/>
              <a:gd name="csX6" fmla="*/ 2832319 w 10010274"/>
              <a:gd name="csY6" fmla="*/ 0 h 1200329"/>
              <a:gd name="csX7" fmla="*/ 3220953 w 10010274"/>
              <a:gd name="csY7" fmla="*/ 0 h 1200329"/>
              <a:gd name="csX8" fmla="*/ 3909895 w 10010274"/>
              <a:gd name="csY8" fmla="*/ 0 h 1200329"/>
              <a:gd name="csX9" fmla="*/ 4698940 w 10010274"/>
              <a:gd name="csY9" fmla="*/ 0 h 1200329"/>
              <a:gd name="csX10" fmla="*/ 5087575 w 10010274"/>
              <a:gd name="csY10" fmla="*/ 0 h 1200329"/>
              <a:gd name="csX11" fmla="*/ 5876620 w 10010274"/>
              <a:gd name="csY11" fmla="*/ 0 h 1200329"/>
              <a:gd name="csX12" fmla="*/ 6565562 w 10010274"/>
              <a:gd name="csY12" fmla="*/ 0 h 1200329"/>
              <a:gd name="csX13" fmla="*/ 7254504 w 10010274"/>
              <a:gd name="csY13" fmla="*/ 0 h 1200329"/>
              <a:gd name="csX14" fmla="*/ 7943447 w 10010274"/>
              <a:gd name="csY14" fmla="*/ 0 h 1200329"/>
              <a:gd name="csX15" fmla="*/ 8732492 w 10010274"/>
              <a:gd name="csY15" fmla="*/ 0 h 1200329"/>
              <a:gd name="csX16" fmla="*/ 9221229 w 10010274"/>
              <a:gd name="csY16" fmla="*/ 0 h 1200329"/>
              <a:gd name="csX17" fmla="*/ 10010274 w 10010274"/>
              <a:gd name="csY17" fmla="*/ 0 h 1200329"/>
              <a:gd name="csX18" fmla="*/ 10010274 w 10010274"/>
              <a:gd name="csY18" fmla="*/ 376103 h 1200329"/>
              <a:gd name="csX19" fmla="*/ 10010274 w 10010274"/>
              <a:gd name="csY19" fmla="*/ 752206 h 1200329"/>
              <a:gd name="csX20" fmla="*/ 10010274 w 10010274"/>
              <a:gd name="csY20" fmla="*/ 1200329 h 1200329"/>
              <a:gd name="csX21" fmla="*/ 9521537 w 10010274"/>
              <a:gd name="csY21" fmla="*/ 1200329 h 1200329"/>
              <a:gd name="csX22" fmla="*/ 8832595 w 10010274"/>
              <a:gd name="csY22" fmla="*/ 1200329 h 1200329"/>
              <a:gd name="csX23" fmla="*/ 8343858 w 10010274"/>
              <a:gd name="csY23" fmla="*/ 1200329 h 1200329"/>
              <a:gd name="csX24" fmla="*/ 7855121 w 10010274"/>
              <a:gd name="csY24" fmla="*/ 1200329 h 1200329"/>
              <a:gd name="csX25" fmla="*/ 7166179 w 10010274"/>
              <a:gd name="csY25" fmla="*/ 1200329 h 1200329"/>
              <a:gd name="csX26" fmla="*/ 6777544 w 10010274"/>
              <a:gd name="csY26" fmla="*/ 1200329 h 1200329"/>
              <a:gd name="csX27" fmla="*/ 6288807 w 10010274"/>
              <a:gd name="csY27" fmla="*/ 1200329 h 1200329"/>
              <a:gd name="csX28" fmla="*/ 5499762 w 10010274"/>
              <a:gd name="csY28" fmla="*/ 1200329 h 1200329"/>
              <a:gd name="csX29" fmla="*/ 5011025 w 10010274"/>
              <a:gd name="csY29" fmla="*/ 1200329 h 1200329"/>
              <a:gd name="csX30" fmla="*/ 4522288 w 10010274"/>
              <a:gd name="csY30" fmla="*/ 1200329 h 1200329"/>
              <a:gd name="csX31" fmla="*/ 3833346 w 10010274"/>
              <a:gd name="csY31" fmla="*/ 1200329 h 1200329"/>
              <a:gd name="csX32" fmla="*/ 3444712 w 10010274"/>
              <a:gd name="csY32" fmla="*/ 1200329 h 1200329"/>
              <a:gd name="csX33" fmla="*/ 2655667 w 10010274"/>
              <a:gd name="csY33" fmla="*/ 1200329 h 1200329"/>
              <a:gd name="csX34" fmla="*/ 2367135 w 10010274"/>
              <a:gd name="csY34" fmla="*/ 1200329 h 1200329"/>
              <a:gd name="csX35" fmla="*/ 1578090 w 10010274"/>
              <a:gd name="csY35" fmla="*/ 1200329 h 1200329"/>
              <a:gd name="csX36" fmla="*/ 989251 w 10010274"/>
              <a:gd name="csY36" fmla="*/ 1200329 h 1200329"/>
              <a:gd name="csX37" fmla="*/ 0 w 10010274"/>
              <a:gd name="csY37" fmla="*/ 1200329 h 1200329"/>
              <a:gd name="csX38" fmla="*/ 0 w 10010274"/>
              <a:gd name="csY38" fmla="*/ 836229 h 1200329"/>
              <a:gd name="csX39" fmla="*/ 0 w 10010274"/>
              <a:gd name="csY39" fmla="*/ 412113 h 1200329"/>
              <a:gd name="csX40" fmla="*/ 0 w 10010274"/>
              <a:gd name="csY40" fmla="*/ 0 h 120032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</a:cxnLst>
            <a:rect l="l" t="t" r="r" b="b"/>
            <a:pathLst>
              <a:path w="10010274" h="1200329" fill="none" extrusionOk="0">
                <a:moveTo>
                  <a:pt x="0" y="0"/>
                </a:moveTo>
                <a:cubicBezTo>
                  <a:pt x="278363" y="-19501"/>
                  <a:pt x="442019" y="32072"/>
                  <a:pt x="688942" y="0"/>
                </a:cubicBezTo>
                <a:cubicBezTo>
                  <a:pt x="935865" y="-32072"/>
                  <a:pt x="839684" y="27556"/>
                  <a:pt x="977474" y="0"/>
                </a:cubicBezTo>
                <a:cubicBezTo>
                  <a:pt x="1115264" y="-27556"/>
                  <a:pt x="1442036" y="35711"/>
                  <a:pt x="1766519" y="0"/>
                </a:cubicBezTo>
                <a:cubicBezTo>
                  <a:pt x="2091002" y="-35711"/>
                  <a:pt x="1959505" y="30833"/>
                  <a:pt x="2055050" y="0"/>
                </a:cubicBezTo>
                <a:cubicBezTo>
                  <a:pt x="2150595" y="-30833"/>
                  <a:pt x="2430999" y="17575"/>
                  <a:pt x="2543787" y="0"/>
                </a:cubicBezTo>
                <a:cubicBezTo>
                  <a:pt x="2656575" y="-17575"/>
                  <a:pt x="2698157" y="12541"/>
                  <a:pt x="2832319" y="0"/>
                </a:cubicBezTo>
                <a:cubicBezTo>
                  <a:pt x="2966481" y="-12541"/>
                  <a:pt x="3083687" y="25418"/>
                  <a:pt x="3220953" y="0"/>
                </a:cubicBezTo>
                <a:cubicBezTo>
                  <a:pt x="3358219" y="-25418"/>
                  <a:pt x="3632561" y="38351"/>
                  <a:pt x="3909895" y="0"/>
                </a:cubicBezTo>
                <a:cubicBezTo>
                  <a:pt x="4187229" y="-38351"/>
                  <a:pt x="4536691" y="50035"/>
                  <a:pt x="4698940" y="0"/>
                </a:cubicBezTo>
                <a:cubicBezTo>
                  <a:pt x="4861189" y="-50035"/>
                  <a:pt x="4946678" y="38451"/>
                  <a:pt x="5087575" y="0"/>
                </a:cubicBezTo>
                <a:cubicBezTo>
                  <a:pt x="5228473" y="-38451"/>
                  <a:pt x="5520295" y="69694"/>
                  <a:pt x="5876620" y="0"/>
                </a:cubicBezTo>
                <a:cubicBezTo>
                  <a:pt x="6232945" y="-69694"/>
                  <a:pt x="6421959" y="25006"/>
                  <a:pt x="6565562" y="0"/>
                </a:cubicBezTo>
                <a:cubicBezTo>
                  <a:pt x="6709165" y="-25006"/>
                  <a:pt x="6921048" y="71813"/>
                  <a:pt x="7254504" y="0"/>
                </a:cubicBezTo>
                <a:cubicBezTo>
                  <a:pt x="7587960" y="-71813"/>
                  <a:pt x="7748798" y="50879"/>
                  <a:pt x="7943447" y="0"/>
                </a:cubicBezTo>
                <a:cubicBezTo>
                  <a:pt x="8138096" y="-50879"/>
                  <a:pt x="8357245" y="48331"/>
                  <a:pt x="8732492" y="0"/>
                </a:cubicBezTo>
                <a:cubicBezTo>
                  <a:pt x="9107740" y="-48331"/>
                  <a:pt x="8978095" y="3730"/>
                  <a:pt x="9221229" y="0"/>
                </a:cubicBezTo>
                <a:cubicBezTo>
                  <a:pt x="9464363" y="-3730"/>
                  <a:pt x="9739018" y="14696"/>
                  <a:pt x="10010274" y="0"/>
                </a:cubicBezTo>
                <a:cubicBezTo>
                  <a:pt x="10052681" y="99941"/>
                  <a:pt x="9984818" y="235394"/>
                  <a:pt x="10010274" y="376103"/>
                </a:cubicBezTo>
                <a:cubicBezTo>
                  <a:pt x="10035730" y="516812"/>
                  <a:pt x="9972066" y="625970"/>
                  <a:pt x="10010274" y="752206"/>
                </a:cubicBezTo>
                <a:cubicBezTo>
                  <a:pt x="10048482" y="878442"/>
                  <a:pt x="9975683" y="986139"/>
                  <a:pt x="10010274" y="1200329"/>
                </a:cubicBezTo>
                <a:cubicBezTo>
                  <a:pt x="9812733" y="1237493"/>
                  <a:pt x="9712669" y="1173440"/>
                  <a:pt x="9521537" y="1200329"/>
                </a:cubicBezTo>
                <a:cubicBezTo>
                  <a:pt x="9330405" y="1227218"/>
                  <a:pt x="9070538" y="1182207"/>
                  <a:pt x="8832595" y="1200329"/>
                </a:cubicBezTo>
                <a:cubicBezTo>
                  <a:pt x="8594652" y="1218451"/>
                  <a:pt x="8511144" y="1177564"/>
                  <a:pt x="8343858" y="1200329"/>
                </a:cubicBezTo>
                <a:cubicBezTo>
                  <a:pt x="8176572" y="1223094"/>
                  <a:pt x="7977145" y="1145038"/>
                  <a:pt x="7855121" y="1200329"/>
                </a:cubicBezTo>
                <a:cubicBezTo>
                  <a:pt x="7733097" y="1255620"/>
                  <a:pt x="7323966" y="1161393"/>
                  <a:pt x="7166179" y="1200329"/>
                </a:cubicBezTo>
                <a:cubicBezTo>
                  <a:pt x="7008392" y="1239265"/>
                  <a:pt x="6897238" y="1185172"/>
                  <a:pt x="6777544" y="1200329"/>
                </a:cubicBezTo>
                <a:cubicBezTo>
                  <a:pt x="6657850" y="1215486"/>
                  <a:pt x="6399218" y="1167413"/>
                  <a:pt x="6288807" y="1200329"/>
                </a:cubicBezTo>
                <a:cubicBezTo>
                  <a:pt x="6178396" y="1233245"/>
                  <a:pt x="5833325" y="1133482"/>
                  <a:pt x="5499762" y="1200329"/>
                </a:cubicBezTo>
                <a:cubicBezTo>
                  <a:pt x="5166199" y="1267176"/>
                  <a:pt x="5176548" y="1198499"/>
                  <a:pt x="5011025" y="1200329"/>
                </a:cubicBezTo>
                <a:cubicBezTo>
                  <a:pt x="4845502" y="1202159"/>
                  <a:pt x="4680595" y="1197737"/>
                  <a:pt x="4522288" y="1200329"/>
                </a:cubicBezTo>
                <a:cubicBezTo>
                  <a:pt x="4363981" y="1202921"/>
                  <a:pt x="4020050" y="1177281"/>
                  <a:pt x="3833346" y="1200329"/>
                </a:cubicBezTo>
                <a:cubicBezTo>
                  <a:pt x="3646642" y="1223377"/>
                  <a:pt x="3587472" y="1179723"/>
                  <a:pt x="3444712" y="1200329"/>
                </a:cubicBezTo>
                <a:cubicBezTo>
                  <a:pt x="3301952" y="1220935"/>
                  <a:pt x="2954991" y="1121408"/>
                  <a:pt x="2655667" y="1200329"/>
                </a:cubicBezTo>
                <a:cubicBezTo>
                  <a:pt x="2356343" y="1279250"/>
                  <a:pt x="2468495" y="1185002"/>
                  <a:pt x="2367135" y="1200329"/>
                </a:cubicBezTo>
                <a:cubicBezTo>
                  <a:pt x="2265775" y="1215656"/>
                  <a:pt x="1895304" y="1116856"/>
                  <a:pt x="1578090" y="1200329"/>
                </a:cubicBezTo>
                <a:cubicBezTo>
                  <a:pt x="1260876" y="1283802"/>
                  <a:pt x="1159926" y="1188336"/>
                  <a:pt x="989251" y="1200329"/>
                </a:cubicBezTo>
                <a:cubicBezTo>
                  <a:pt x="818576" y="1212322"/>
                  <a:pt x="251051" y="1142654"/>
                  <a:pt x="0" y="1200329"/>
                </a:cubicBezTo>
                <a:cubicBezTo>
                  <a:pt x="-26259" y="1029609"/>
                  <a:pt x="3940" y="944800"/>
                  <a:pt x="0" y="836229"/>
                </a:cubicBezTo>
                <a:cubicBezTo>
                  <a:pt x="-3940" y="727658"/>
                  <a:pt x="44331" y="604592"/>
                  <a:pt x="0" y="412113"/>
                </a:cubicBezTo>
                <a:cubicBezTo>
                  <a:pt x="-44331" y="219634"/>
                  <a:pt x="46490" y="189322"/>
                  <a:pt x="0" y="0"/>
                </a:cubicBezTo>
                <a:close/>
              </a:path>
              <a:path w="10010274" h="1200329" stroke="0" extrusionOk="0">
                <a:moveTo>
                  <a:pt x="0" y="0"/>
                </a:moveTo>
                <a:cubicBezTo>
                  <a:pt x="131541" y="-20724"/>
                  <a:pt x="155122" y="30647"/>
                  <a:pt x="288531" y="0"/>
                </a:cubicBezTo>
                <a:cubicBezTo>
                  <a:pt x="421940" y="-30647"/>
                  <a:pt x="727564" y="11379"/>
                  <a:pt x="1077577" y="0"/>
                </a:cubicBezTo>
                <a:cubicBezTo>
                  <a:pt x="1427590" y="-11379"/>
                  <a:pt x="1576334" y="57234"/>
                  <a:pt x="1866622" y="0"/>
                </a:cubicBezTo>
                <a:cubicBezTo>
                  <a:pt x="2156911" y="-57234"/>
                  <a:pt x="2203647" y="55655"/>
                  <a:pt x="2455461" y="0"/>
                </a:cubicBezTo>
                <a:cubicBezTo>
                  <a:pt x="2707275" y="-55655"/>
                  <a:pt x="2629729" y="16722"/>
                  <a:pt x="2743993" y="0"/>
                </a:cubicBezTo>
                <a:cubicBezTo>
                  <a:pt x="2858257" y="-16722"/>
                  <a:pt x="3354598" y="53108"/>
                  <a:pt x="3533038" y="0"/>
                </a:cubicBezTo>
                <a:cubicBezTo>
                  <a:pt x="3711479" y="-53108"/>
                  <a:pt x="3828949" y="9405"/>
                  <a:pt x="4121878" y="0"/>
                </a:cubicBezTo>
                <a:cubicBezTo>
                  <a:pt x="4414807" y="-9405"/>
                  <a:pt x="4537597" y="18194"/>
                  <a:pt x="4810820" y="0"/>
                </a:cubicBezTo>
                <a:cubicBezTo>
                  <a:pt x="5084043" y="-18194"/>
                  <a:pt x="5435185" y="2296"/>
                  <a:pt x="5599865" y="0"/>
                </a:cubicBezTo>
                <a:cubicBezTo>
                  <a:pt x="5764546" y="-2296"/>
                  <a:pt x="5849600" y="24136"/>
                  <a:pt x="6088602" y="0"/>
                </a:cubicBezTo>
                <a:cubicBezTo>
                  <a:pt x="6327604" y="-24136"/>
                  <a:pt x="6355888" y="46684"/>
                  <a:pt x="6577339" y="0"/>
                </a:cubicBezTo>
                <a:cubicBezTo>
                  <a:pt x="6798790" y="-46684"/>
                  <a:pt x="7008135" y="35640"/>
                  <a:pt x="7166179" y="0"/>
                </a:cubicBezTo>
                <a:cubicBezTo>
                  <a:pt x="7324223" y="-35640"/>
                  <a:pt x="7440542" y="2505"/>
                  <a:pt x="7654915" y="0"/>
                </a:cubicBezTo>
                <a:cubicBezTo>
                  <a:pt x="7869288" y="-2505"/>
                  <a:pt x="7859315" y="9656"/>
                  <a:pt x="7943447" y="0"/>
                </a:cubicBezTo>
                <a:cubicBezTo>
                  <a:pt x="8027579" y="-9656"/>
                  <a:pt x="8188469" y="13396"/>
                  <a:pt x="8432184" y="0"/>
                </a:cubicBezTo>
                <a:cubicBezTo>
                  <a:pt x="8675899" y="-13396"/>
                  <a:pt x="8652738" y="21721"/>
                  <a:pt x="8820818" y="0"/>
                </a:cubicBezTo>
                <a:cubicBezTo>
                  <a:pt x="8988898" y="-21721"/>
                  <a:pt x="9084285" y="23051"/>
                  <a:pt x="9309555" y="0"/>
                </a:cubicBezTo>
                <a:cubicBezTo>
                  <a:pt x="9534825" y="-23051"/>
                  <a:pt x="9854571" y="43374"/>
                  <a:pt x="10010274" y="0"/>
                </a:cubicBezTo>
                <a:cubicBezTo>
                  <a:pt x="10040479" y="175293"/>
                  <a:pt x="9975274" y="211604"/>
                  <a:pt x="10010274" y="364100"/>
                </a:cubicBezTo>
                <a:cubicBezTo>
                  <a:pt x="10045274" y="516596"/>
                  <a:pt x="10005534" y="617307"/>
                  <a:pt x="10010274" y="740203"/>
                </a:cubicBezTo>
                <a:cubicBezTo>
                  <a:pt x="10015014" y="863099"/>
                  <a:pt x="9975044" y="1088792"/>
                  <a:pt x="10010274" y="1200329"/>
                </a:cubicBezTo>
                <a:cubicBezTo>
                  <a:pt x="9823357" y="1232738"/>
                  <a:pt x="9486117" y="1189836"/>
                  <a:pt x="9321332" y="1200329"/>
                </a:cubicBezTo>
                <a:cubicBezTo>
                  <a:pt x="9156547" y="1210822"/>
                  <a:pt x="9169510" y="1199682"/>
                  <a:pt x="9032800" y="1200329"/>
                </a:cubicBezTo>
                <a:cubicBezTo>
                  <a:pt x="8896090" y="1200976"/>
                  <a:pt x="8518731" y="1137173"/>
                  <a:pt x="8243755" y="1200329"/>
                </a:cubicBezTo>
                <a:cubicBezTo>
                  <a:pt x="7968779" y="1263485"/>
                  <a:pt x="7955717" y="1196381"/>
                  <a:pt x="7855121" y="1200329"/>
                </a:cubicBezTo>
                <a:cubicBezTo>
                  <a:pt x="7754525" y="1204277"/>
                  <a:pt x="7644728" y="1189745"/>
                  <a:pt x="7466487" y="1200329"/>
                </a:cubicBezTo>
                <a:cubicBezTo>
                  <a:pt x="7288246" y="1210913"/>
                  <a:pt x="7038014" y="1168098"/>
                  <a:pt x="6777544" y="1200329"/>
                </a:cubicBezTo>
                <a:cubicBezTo>
                  <a:pt x="6517074" y="1232560"/>
                  <a:pt x="6628284" y="1174842"/>
                  <a:pt x="6489013" y="1200329"/>
                </a:cubicBezTo>
                <a:cubicBezTo>
                  <a:pt x="6349742" y="1225816"/>
                  <a:pt x="6114075" y="1197255"/>
                  <a:pt x="6000276" y="1200329"/>
                </a:cubicBezTo>
                <a:cubicBezTo>
                  <a:pt x="5886477" y="1203403"/>
                  <a:pt x="5563419" y="1112954"/>
                  <a:pt x="5211231" y="1200329"/>
                </a:cubicBezTo>
                <a:cubicBezTo>
                  <a:pt x="4859043" y="1287704"/>
                  <a:pt x="4690073" y="1161912"/>
                  <a:pt x="4422186" y="1200329"/>
                </a:cubicBezTo>
                <a:cubicBezTo>
                  <a:pt x="4154300" y="1238746"/>
                  <a:pt x="4103437" y="1148430"/>
                  <a:pt x="3933449" y="1200329"/>
                </a:cubicBezTo>
                <a:cubicBezTo>
                  <a:pt x="3763461" y="1252228"/>
                  <a:pt x="3567878" y="1172444"/>
                  <a:pt x="3444712" y="1200329"/>
                </a:cubicBezTo>
                <a:cubicBezTo>
                  <a:pt x="3321546" y="1228214"/>
                  <a:pt x="3092594" y="1160621"/>
                  <a:pt x="2955975" y="1200329"/>
                </a:cubicBezTo>
                <a:cubicBezTo>
                  <a:pt x="2819356" y="1240037"/>
                  <a:pt x="2524500" y="1181093"/>
                  <a:pt x="2267033" y="1200329"/>
                </a:cubicBezTo>
                <a:cubicBezTo>
                  <a:pt x="2009566" y="1219565"/>
                  <a:pt x="2032368" y="1196267"/>
                  <a:pt x="1878398" y="1200329"/>
                </a:cubicBezTo>
                <a:cubicBezTo>
                  <a:pt x="1724429" y="1204391"/>
                  <a:pt x="1473596" y="1168433"/>
                  <a:pt x="1089353" y="1200329"/>
                </a:cubicBezTo>
                <a:cubicBezTo>
                  <a:pt x="705110" y="1232225"/>
                  <a:pt x="868265" y="1187551"/>
                  <a:pt x="800822" y="1200329"/>
                </a:cubicBezTo>
                <a:cubicBezTo>
                  <a:pt x="733379" y="1213107"/>
                  <a:pt x="580310" y="1183052"/>
                  <a:pt x="512290" y="1200329"/>
                </a:cubicBezTo>
                <a:cubicBezTo>
                  <a:pt x="444270" y="1217606"/>
                  <a:pt x="245171" y="1158909"/>
                  <a:pt x="0" y="1200329"/>
                </a:cubicBezTo>
                <a:cubicBezTo>
                  <a:pt x="-10044" y="1059567"/>
                  <a:pt x="4011" y="976559"/>
                  <a:pt x="0" y="800219"/>
                </a:cubicBezTo>
                <a:cubicBezTo>
                  <a:pt x="-4011" y="623879"/>
                  <a:pt x="669" y="519536"/>
                  <a:pt x="0" y="424116"/>
                </a:cubicBezTo>
                <a:cubicBezTo>
                  <a:pt x="-669" y="328696"/>
                  <a:pt x="6232" y="170255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1344186561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ru-RU" sz="3600" b="1" dirty="0">
                <a:ln>
                  <a:solidFill>
                    <a:srgbClr val="00B050"/>
                  </a:solidFill>
                </a:ln>
                <a:solidFill>
                  <a:srgbClr val="0070C0"/>
                </a:solidFill>
              </a:rPr>
              <a:t>Большая сторона треугольника меньше суммы 2-х других сторон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880018" y="3514843"/>
            <a:ext cx="290955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000" b="1" i="0" u="none" strike="noStrike" cap="none" normalizeH="0" baseline="0" dirty="0">
                <a:ln>
                  <a:solidFill>
                    <a:srgbClr val="00B0F0"/>
                  </a:solidFill>
                </a:ln>
                <a:effectLst/>
              </a:rPr>
              <a:t>=МАКС(A1:C1)</a:t>
            </a:r>
            <a:r>
              <a:rPr kumimoji="0" lang="ru-RU" altLang="ru-RU" sz="3000" b="0" i="0" u="none" strike="noStrike" cap="none" normalizeH="0" baseline="0" dirty="0">
                <a:ln>
                  <a:solidFill>
                    <a:srgbClr val="00B0F0"/>
                  </a:solidFill>
                </a:ln>
                <a:effectLst/>
              </a:rPr>
              <a:t> 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7880018" y="4127501"/>
            <a:ext cx="379810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0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=СУММ(A1:C1)</a:t>
            </a:r>
            <a:r>
              <a:rPr kumimoji="0" lang="en-US" altLang="ru-RU" sz="30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30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-</a:t>
            </a:r>
            <a:r>
              <a:rPr kumimoji="0" lang="en-US" altLang="ru-RU" sz="30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 D</a:t>
            </a:r>
            <a:r>
              <a:rPr kumimoji="0" lang="ru-RU" altLang="ru-RU" sz="30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1)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80018" y="4751921"/>
            <a:ext cx="363438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0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=ЕСЛИ(D1&lt;E1;1;0)</a:t>
            </a:r>
            <a:endParaRPr kumimoji="0" lang="ru-RU" altLang="ru-RU" sz="3000" b="0" i="0" u="none" strike="noStrike" cap="none" normalizeH="0" baseline="0" dirty="0">
              <a:ln>
                <a:solidFill>
                  <a:srgbClr val="00B0F0"/>
                </a:solidFill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7930199" y="5466365"/>
            <a:ext cx="353401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0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=СУММ(F1:F5000)</a:t>
            </a: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F4909B4-02CF-42FD-F0BD-4FB40A0CC1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127" y="3377906"/>
            <a:ext cx="7241046" cy="2876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289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8662F15D-BB71-1D71-A84E-047A0F7F8E20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3" name="Прямоугольник 2">
              <a:extLst>
                <a:ext uri="{FF2B5EF4-FFF2-40B4-BE49-F238E27FC236}">
                  <a16:creationId xmlns:a16="http://schemas.microsoft.com/office/drawing/2014/main" id="{59FE3CF2-6702-F837-C7C6-930203BF615D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0EF6AE4E-4378-B092-4DAE-B76FB3AC7564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522337B1-6425-5279-642C-ABEF40CBD461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A511315A-681F-104B-1B5E-13207D4FC30D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90480A3-229F-13B9-B99B-3854F210A0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807" y="1979932"/>
            <a:ext cx="11471634" cy="4557225"/>
          </a:xfrm>
          <a:prstGeom prst="rect">
            <a:avLst/>
          </a:prstGeom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76BE769F-3151-2274-50D5-C5BDBBC3D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08" y="449635"/>
            <a:ext cx="466221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solidFill>
                    <a:srgbClr val="00B0F0"/>
                  </a:solidFill>
                </a:ln>
                <a:effectLst/>
              </a:rPr>
              <a:t>=МАКС(A1:C1) </a:t>
            </a:r>
            <a:r>
              <a:rPr kumimoji="0" lang="ru-RU" altLang="ru-RU" sz="280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effectLst/>
              </a:rPr>
              <a:t>в ячейку </a:t>
            </a:r>
            <a:r>
              <a:rPr kumimoji="0" lang="en-US" altLang="ru-RU" sz="280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effectLst/>
              </a:rPr>
              <a:t>D</a:t>
            </a:r>
            <a:r>
              <a:rPr kumimoji="0" lang="ru-RU" altLang="ru-RU" sz="3000" b="0" i="0" u="none" strike="noStrike" cap="none" normalizeH="0" baseline="0" dirty="0">
                <a:ln>
                  <a:solidFill>
                    <a:srgbClr val="00B0F0"/>
                  </a:solidFill>
                </a:ln>
                <a:effectLst/>
              </a:rPr>
              <a:t> 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C433BDD8-6834-44F9-976D-1858B3994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08" y="891618"/>
            <a:ext cx="56809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8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=СУММ(A1:C1)-</a:t>
            </a:r>
            <a:r>
              <a:rPr lang="en-US" altLang="ru-RU" sz="2800" b="1" dirty="0">
                <a:ln>
                  <a:solidFill>
                    <a:srgbClr val="00B0F0"/>
                  </a:solidFill>
                </a:ln>
              </a:rPr>
              <a:t>D</a:t>
            </a:r>
            <a:r>
              <a:rPr kumimoji="0" lang="ru-RU" altLang="ru-RU" sz="28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1)</a:t>
            </a:r>
            <a:r>
              <a:rPr kumimoji="0" lang="en-US" altLang="ru-RU" sz="28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 </a:t>
            </a:r>
            <a:r>
              <a:rPr lang="ru-RU" altLang="ru-RU" sz="3200" dirty="0">
                <a:ln>
                  <a:solidFill>
                    <a:sysClr val="windowText" lastClr="000000"/>
                  </a:solidFill>
                </a:ln>
              </a:rPr>
              <a:t>в ячейку </a:t>
            </a:r>
            <a:r>
              <a:rPr lang="en-US" altLang="ru-RU" sz="2800" dirty="0">
                <a:ln>
                  <a:solidFill>
                    <a:sysClr val="windowText" lastClr="000000"/>
                  </a:solidFill>
                </a:ln>
              </a:rPr>
              <a:t>E</a:t>
            </a:r>
            <a:r>
              <a:rPr lang="ru-RU" altLang="ru-RU" sz="3600" dirty="0">
                <a:ln>
                  <a:solidFill>
                    <a:srgbClr val="00B0F0"/>
                  </a:solidFill>
                </a:ln>
              </a:rPr>
              <a:t> </a:t>
            </a:r>
            <a:endParaRPr kumimoji="0" lang="ru-RU" altLang="ru-RU" sz="3000" b="1" i="0" u="none" strike="noStrike" cap="none" normalizeH="0" baseline="0" dirty="0">
              <a:ln>
                <a:solidFill>
                  <a:srgbClr val="00B0F0"/>
                </a:solidFill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165BAA4B-92D7-D1E6-B510-22BEFD3A2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07" y="1456712"/>
            <a:ext cx="51791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8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=ЕСЛИ(D1&lt;E1;1;0)</a:t>
            </a:r>
            <a:r>
              <a:rPr kumimoji="0" lang="en-US" altLang="ru-RU" sz="28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 </a:t>
            </a:r>
            <a:r>
              <a:rPr lang="ru-RU" altLang="ru-RU" sz="2800" dirty="0">
                <a:ln>
                  <a:solidFill>
                    <a:sysClr val="windowText" lastClr="000000"/>
                  </a:solidFill>
                </a:ln>
              </a:rPr>
              <a:t>в ячейку </a:t>
            </a:r>
            <a:r>
              <a:rPr lang="en-US" altLang="ru-RU" sz="2800" dirty="0">
                <a:ln>
                  <a:solidFill>
                    <a:sysClr val="windowText" lastClr="000000"/>
                  </a:solidFill>
                </a:ln>
              </a:rPr>
              <a:t>F</a:t>
            </a:r>
            <a:r>
              <a:rPr kumimoji="0" lang="en-US" altLang="ru-RU" sz="28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2800" b="0" i="0" u="none" strike="noStrike" cap="none" normalizeH="0" baseline="0" dirty="0">
              <a:ln>
                <a:solidFill>
                  <a:srgbClr val="00B0F0"/>
                </a:solidFill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18744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AC7A7CB-01B9-4DDD-A0A7-3C3614463987}"/>
              </a:ext>
            </a:extLst>
          </p:cNvPr>
          <p:cNvSpPr/>
          <p:nvPr/>
        </p:nvSpPr>
        <p:spPr>
          <a:xfrm>
            <a:off x="797168" y="560789"/>
            <a:ext cx="348364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Задание №2</a:t>
            </a:r>
            <a:endParaRPr lang="ru-RU" sz="4800" b="1" dirty="0">
              <a:ln w="22225">
                <a:solidFill>
                  <a:srgbClr val="00B0F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970D9CFA-3E0E-48CF-805B-998E069E5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758" y="1706985"/>
            <a:ext cx="10090484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</a:rPr>
              <a:t>Откройте файл электронной таблицы, содержащей в каждой строке три натуральных числа.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Задание 9</a:t>
            </a:r>
            <a:endParaRPr kumimoji="0" lang="ru-RU" altLang="ru-RU" sz="3200" b="0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</a:rPr>
              <a:t>Определите, сколько среди заданных троек чисел таких, которые могут быть сторонами остроугольного треугольника.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3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6854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7586" y="242047"/>
            <a:ext cx="85577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Условие для остроугольного треугольника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019747" y="3319087"/>
            <a:ext cx="3907291" cy="584775"/>
          </a:xfrm>
          <a:custGeom>
            <a:avLst/>
            <a:gdLst>
              <a:gd name="csX0" fmla="*/ 0 w 3907291"/>
              <a:gd name="csY0" fmla="*/ 0 h 584775"/>
              <a:gd name="csX1" fmla="*/ 597257 w 3907291"/>
              <a:gd name="csY1" fmla="*/ 0 h 584775"/>
              <a:gd name="csX2" fmla="*/ 1155442 w 3907291"/>
              <a:gd name="csY2" fmla="*/ 0 h 584775"/>
              <a:gd name="csX3" fmla="*/ 1713626 w 3907291"/>
              <a:gd name="csY3" fmla="*/ 0 h 584775"/>
              <a:gd name="csX4" fmla="*/ 2232738 w 3907291"/>
              <a:gd name="csY4" fmla="*/ 0 h 584775"/>
              <a:gd name="csX5" fmla="*/ 2829995 w 3907291"/>
              <a:gd name="csY5" fmla="*/ 0 h 584775"/>
              <a:gd name="csX6" fmla="*/ 3310034 w 3907291"/>
              <a:gd name="csY6" fmla="*/ 0 h 584775"/>
              <a:gd name="csX7" fmla="*/ 3907291 w 3907291"/>
              <a:gd name="csY7" fmla="*/ 0 h 584775"/>
              <a:gd name="csX8" fmla="*/ 3907291 w 3907291"/>
              <a:gd name="csY8" fmla="*/ 584775 h 584775"/>
              <a:gd name="csX9" fmla="*/ 3349107 w 3907291"/>
              <a:gd name="csY9" fmla="*/ 584775 h 584775"/>
              <a:gd name="csX10" fmla="*/ 2869068 w 3907291"/>
              <a:gd name="csY10" fmla="*/ 584775 h 584775"/>
              <a:gd name="csX11" fmla="*/ 2428102 w 3907291"/>
              <a:gd name="csY11" fmla="*/ 584775 h 584775"/>
              <a:gd name="csX12" fmla="*/ 1791772 w 3907291"/>
              <a:gd name="csY12" fmla="*/ 584775 h 584775"/>
              <a:gd name="csX13" fmla="*/ 1155442 w 3907291"/>
              <a:gd name="csY13" fmla="*/ 584775 h 584775"/>
              <a:gd name="csX14" fmla="*/ 597257 w 3907291"/>
              <a:gd name="csY14" fmla="*/ 584775 h 584775"/>
              <a:gd name="csX15" fmla="*/ 0 w 3907291"/>
              <a:gd name="csY15" fmla="*/ 584775 h 584775"/>
              <a:gd name="csX16" fmla="*/ 0 w 3907291"/>
              <a:gd name="csY16" fmla="*/ 0 h 5847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3907291" h="584775" fill="none" extrusionOk="0">
                <a:moveTo>
                  <a:pt x="0" y="0"/>
                </a:moveTo>
                <a:cubicBezTo>
                  <a:pt x="239976" y="-13534"/>
                  <a:pt x="315579" y="22225"/>
                  <a:pt x="597257" y="0"/>
                </a:cubicBezTo>
                <a:cubicBezTo>
                  <a:pt x="878935" y="-22225"/>
                  <a:pt x="899953" y="37854"/>
                  <a:pt x="1155442" y="0"/>
                </a:cubicBezTo>
                <a:cubicBezTo>
                  <a:pt x="1410932" y="-37854"/>
                  <a:pt x="1470103" y="36337"/>
                  <a:pt x="1713626" y="0"/>
                </a:cubicBezTo>
                <a:cubicBezTo>
                  <a:pt x="1957149" y="-36337"/>
                  <a:pt x="2022459" y="39535"/>
                  <a:pt x="2232738" y="0"/>
                </a:cubicBezTo>
                <a:cubicBezTo>
                  <a:pt x="2443017" y="-39535"/>
                  <a:pt x="2710023" y="56121"/>
                  <a:pt x="2829995" y="0"/>
                </a:cubicBezTo>
                <a:cubicBezTo>
                  <a:pt x="2949967" y="-56121"/>
                  <a:pt x="3153105" y="57069"/>
                  <a:pt x="3310034" y="0"/>
                </a:cubicBezTo>
                <a:cubicBezTo>
                  <a:pt x="3466963" y="-57069"/>
                  <a:pt x="3646884" y="13551"/>
                  <a:pt x="3907291" y="0"/>
                </a:cubicBezTo>
                <a:cubicBezTo>
                  <a:pt x="3935645" y="264004"/>
                  <a:pt x="3889585" y="333131"/>
                  <a:pt x="3907291" y="584775"/>
                </a:cubicBezTo>
                <a:cubicBezTo>
                  <a:pt x="3652085" y="608651"/>
                  <a:pt x="3473422" y="545118"/>
                  <a:pt x="3349107" y="584775"/>
                </a:cubicBezTo>
                <a:cubicBezTo>
                  <a:pt x="3224792" y="624432"/>
                  <a:pt x="3093146" y="539417"/>
                  <a:pt x="2869068" y="584775"/>
                </a:cubicBezTo>
                <a:cubicBezTo>
                  <a:pt x="2644990" y="630133"/>
                  <a:pt x="2610767" y="562206"/>
                  <a:pt x="2428102" y="584775"/>
                </a:cubicBezTo>
                <a:cubicBezTo>
                  <a:pt x="2245437" y="607344"/>
                  <a:pt x="1920531" y="510185"/>
                  <a:pt x="1791772" y="584775"/>
                </a:cubicBezTo>
                <a:cubicBezTo>
                  <a:pt x="1663013" y="659365"/>
                  <a:pt x="1348175" y="536458"/>
                  <a:pt x="1155442" y="584775"/>
                </a:cubicBezTo>
                <a:cubicBezTo>
                  <a:pt x="962709" y="633092"/>
                  <a:pt x="748769" y="529482"/>
                  <a:pt x="597257" y="584775"/>
                </a:cubicBezTo>
                <a:cubicBezTo>
                  <a:pt x="445745" y="640068"/>
                  <a:pt x="123758" y="514902"/>
                  <a:pt x="0" y="584775"/>
                </a:cubicBezTo>
                <a:cubicBezTo>
                  <a:pt x="-28956" y="360774"/>
                  <a:pt x="53918" y="171551"/>
                  <a:pt x="0" y="0"/>
                </a:cubicBezTo>
                <a:close/>
              </a:path>
              <a:path w="3907291" h="584775" stroke="0" extrusionOk="0">
                <a:moveTo>
                  <a:pt x="0" y="0"/>
                </a:moveTo>
                <a:cubicBezTo>
                  <a:pt x="267072" y="-23929"/>
                  <a:pt x="486714" y="2040"/>
                  <a:pt x="636330" y="0"/>
                </a:cubicBezTo>
                <a:cubicBezTo>
                  <a:pt x="785946" y="-2040"/>
                  <a:pt x="1004502" y="24400"/>
                  <a:pt x="1194515" y="0"/>
                </a:cubicBezTo>
                <a:cubicBezTo>
                  <a:pt x="1384528" y="-24400"/>
                  <a:pt x="1639661" y="29757"/>
                  <a:pt x="1791772" y="0"/>
                </a:cubicBezTo>
                <a:cubicBezTo>
                  <a:pt x="1943883" y="-29757"/>
                  <a:pt x="2235683" y="32267"/>
                  <a:pt x="2349956" y="0"/>
                </a:cubicBezTo>
                <a:cubicBezTo>
                  <a:pt x="2464229" y="-32267"/>
                  <a:pt x="2761945" y="62667"/>
                  <a:pt x="2986287" y="0"/>
                </a:cubicBezTo>
                <a:cubicBezTo>
                  <a:pt x="3210629" y="-62667"/>
                  <a:pt x="3638991" y="78847"/>
                  <a:pt x="3907291" y="0"/>
                </a:cubicBezTo>
                <a:cubicBezTo>
                  <a:pt x="3936570" y="156548"/>
                  <a:pt x="3896217" y="446531"/>
                  <a:pt x="3907291" y="584775"/>
                </a:cubicBezTo>
                <a:cubicBezTo>
                  <a:pt x="3600612" y="613505"/>
                  <a:pt x="3440214" y="568958"/>
                  <a:pt x="3270961" y="584775"/>
                </a:cubicBezTo>
                <a:cubicBezTo>
                  <a:pt x="3101708" y="600592"/>
                  <a:pt x="2991625" y="569185"/>
                  <a:pt x="2829995" y="584775"/>
                </a:cubicBezTo>
                <a:cubicBezTo>
                  <a:pt x="2668365" y="600365"/>
                  <a:pt x="2490969" y="569037"/>
                  <a:pt x="2232738" y="584775"/>
                </a:cubicBezTo>
                <a:cubicBezTo>
                  <a:pt x="1974507" y="600513"/>
                  <a:pt x="1766270" y="550256"/>
                  <a:pt x="1596407" y="584775"/>
                </a:cubicBezTo>
                <a:cubicBezTo>
                  <a:pt x="1426544" y="619294"/>
                  <a:pt x="1290280" y="573887"/>
                  <a:pt x="1116369" y="584775"/>
                </a:cubicBezTo>
                <a:cubicBezTo>
                  <a:pt x="942458" y="595663"/>
                  <a:pt x="760364" y="561930"/>
                  <a:pt x="519112" y="584775"/>
                </a:cubicBezTo>
                <a:cubicBezTo>
                  <a:pt x="277860" y="607620"/>
                  <a:pt x="130828" y="554484"/>
                  <a:pt x="0" y="584775"/>
                </a:cubicBezTo>
                <a:cubicBezTo>
                  <a:pt x="-47141" y="433107"/>
                  <a:pt x="5290" y="219895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2419700948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effectLst/>
              </a:rPr>
              <a:t>=(МАКС(A1:C1))</a:t>
            </a:r>
            <a:r>
              <a:rPr kumimoji="0" lang="ru-RU" altLang="ru-RU" sz="3200" b="0" i="0" u="none" strike="noStrike" cap="none" normalizeH="0" baseline="0" dirty="0">
                <a:ln>
                  <a:solidFill>
                    <a:srgbClr val="00B0F0"/>
                  </a:solidFill>
                </a:ln>
                <a:effectLst/>
              </a:rPr>
              <a:t> 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888764" y="4081696"/>
            <a:ext cx="8631035" cy="584775"/>
          </a:xfrm>
          <a:custGeom>
            <a:avLst/>
            <a:gdLst>
              <a:gd name="csX0" fmla="*/ 0 w 8631035"/>
              <a:gd name="csY0" fmla="*/ 0 h 584775"/>
              <a:gd name="csX1" fmla="*/ 748023 w 8631035"/>
              <a:gd name="csY1" fmla="*/ 0 h 584775"/>
              <a:gd name="csX2" fmla="*/ 1237115 w 8631035"/>
              <a:gd name="csY2" fmla="*/ 0 h 584775"/>
              <a:gd name="csX3" fmla="*/ 1985138 w 8631035"/>
              <a:gd name="csY3" fmla="*/ 0 h 584775"/>
              <a:gd name="csX4" fmla="*/ 2387920 w 8631035"/>
              <a:gd name="csY4" fmla="*/ 0 h 584775"/>
              <a:gd name="csX5" fmla="*/ 2790701 w 8631035"/>
              <a:gd name="csY5" fmla="*/ 0 h 584775"/>
              <a:gd name="csX6" fmla="*/ 3538724 w 8631035"/>
              <a:gd name="csY6" fmla="*/ 0 h 584775"/>
              <a:gd name="csX7" fmla="*/ 4114127 w 8631035"/>
              <a:gd name="csY7" fmla="*/ 0 h 584775"/>
              <a:gd name="csX8" fmla="*/ 4430598 w 8631035"/>
              <a:gd name="csY8" fmla="*/ 0 h 584775"/>
              <a:gd name="csX9" fmla="*/ 4747069 w 8631035"/>
              <a:gd name="csY9" fmla="*/ 0 h 584775"/>
              <a:gd name="csX10" fmla="*/ 5495092 w 8631035"/>
              <a:gd name="csY10" fmla="*/ 0 h 584775"/>
              <a:gd name="csX11" fmla="*/ 5897874 w 8631035"/>
              <a:gd name="csY11" fmla="*/ 0 h 584775"/>
              <a:gd name="csX12" fmla="*/ 6214345 w 8631035"/>
              <a:gd name="csY12" fmla="*/ 0 h 584775"/>
              <a:gd name="csX13" fmla="*/ 6617127 w 8631035"/>
              <a:gd name="csY13" fmla="*/ 0 h 584775"/>
              <a:gd name="csX14" fmla="*/ 7365150 w 8631035"/>
              <a:gd name="csY14" fmla="*/ 0 h 584775"/>
              <a:gd name="csX15" fmla="*/ 8113173 w 8631035"/>
              <a:gd name="csY15" fmla="*/ 0 h 584775"/>
              <a:gd name="csX16" fmla="*/ 8631035 w 8631035"/>
              <a:gd name="csY16" fmla="*/ 0 h 584775"/>
              <a:gd name="csX17" fmla="*/ 8631035 w 8631035"/>
              <a:gd name="csY17" fmla="*/ 584775 h 584775"/>
              <a:gd name="csX18" fmla="*/ 7969322 w 8631035"/>
              <a:gd name="csY18" fmla="*/ 584775 h 584775"/>
              <a:gd name="csX19" fmla="*/ 7566541 w 8631035"/>
              <a:gd name="csY19" fmla="*/ 584775 h 584775"/>
              <a:gd name="csX20" fmla="*/ 7250069 w 8631035"/>
              <a:gd name="csY20" fmla="*/ 584775 h 584775"/>
              <a:gd name="csX21" fmla="*/ 6760977 w 8631035"/>
              <a:gd name="csY21" fmla="*/ 584775 h 584775"/>
              <a:gd name="csX22" fmla="*/ 6358196 w 8631035"/>
              <a:gd name="csY22" fmla="*/ 584775 h 584775"/>
              <a:gd name="csX23" fmla="*/ 5610173 w 8631035"/>
              <a:gd name="csY23" fmla="*/ 584775 h 584775"/>
              <a:gd name="csX24" fmla="*/ 5034770 w 8631035"/>
              <a:gd name="csY24" fmla="*/ 584775 h 584775"/>
              <a:gd name="csX25" fmla="*/ 4286747 w 8631035"/>
              <a:gd name="csY25" fmla="*/ 584775 h 584775"/>
              <a:gd name="csX26" fmla="*/ 3711345 w 8631035"/>
              <a:gd name="csY26" fmla="*/ 584775 h 584775"/>
              <a:gd name="csX27" fmla="*/ 3135943 w 8631035"/>
              <a:gd name="csY27" fmla="*/ 584775 h 584775"/>
              <a:gd name="csX28" fmla="*/ 2387920 w 8631035"/>
              <a:gd name="csY28" fmla="*/ 584775 h 584775"/>
              <a:gd name="csX29" fmla="*/ 1898828 w 8631035"/>
              <a:gd name="csY29" fmla="*/ 584775 h 584775"/>
              <a:gd name="csX30" fmla="*/ 1582356 w 8631035"/>
              <a:gd name="csY30" fmla="*/ 584775 h 584775"/>
              <a:gd name="csX31" fmla="*/ 1179575 w 8631035"/>
              <a:gd name="csY31" fmla="*/ 584775 h 584775"/>
              <a:gd name="csX32" fmla="*/ 604172 w 8631035"/>
              <a:gd name="csY32" fmla="*/ 584775 h 584775"/>
              <a:gd name="csX33" fmla="*/ 0 w 8631035"/>
              <a:gd name="csY33" fmla="*/ 584775 h 584775"/>
              <a:gd name="csX34" fmla="*/ 0 w 8631035"/>
              <a:gd name="csY34" fmla="*/ 0 h 5847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</a:cxnLst>
            <a:rect l="l" t="t" r="r" b="b"/>
            <a:pathLst>
              <a:path w="8631035" h="584775" fill="none" extrusionOk="0">
                <a:moveTo>
                  <a:pt x="0" y="0"/>
                </a:moveTo>
                <a:cubicBezTo>
                  <a:pt x="311864" y="-27513"/>
                  <a:pt x="486517" y="72963"/>
                  <a:pt x="748023" y="0"/>
                </a:cubicBezTo>
                <a:cubicBezTo>
                  <a:pt x="1009529" y="-72963"/>
                  <a:pt x="1050714" y="6262"/>
                  <a:pt x="1237115" y="0"/>
                </a:cubicBezTo>
                <a:cubicBezTo>
                  <a:pt x="1423516" y="-6262"/>
                  <a:pt x="1795923" y="84798"/>
                  <a:pt x="1985138" y="0"/>
                </a:cubicBezTo>
                <a:cubicBezTo>
                  <a:pt x="2174353" y="-84798"/>
                  <a:pt x="2225024" y="45610"/>
                  <a:pt x="2387920" y="0"/>
                </a:cubicBezTo>
                <a:cubicBezTo>
                  <a:pt x="2550816" y="-45610"/>
                  <a:pt x="2603522" y="39052"/>
                  <a:pt x="2790701" y="0"/>
                </a:cubicBezTo>
                <a:cubicBezTo>
                  <a:pt x="2977880" y="-39052"/>
                  <a:pt x="3318306" y="64322"/>
                  <a:pt x="3538724" y="0"/>
                </a:cubicBezTo>
                <a:cubicBezTo>
                  <a:pt x="3759142" y="-64322"/>
                  <a:pt x="3956878" y="41492"/>
                  <a:pt x="4114127" y="0"/>
                </a:cubicBezTo>
                <a:cubicBezTo>
                  <a:pt x="4271376" y="-41492"/>
                  <a:pt x="4322961" y="4428"/>
                  <a:pt x="4430598" y="0"/>
                </a:cubicBezTo>
                <a:cubicBezTo>
                  <a:pt x="4538235" y="-4428"/>
                  <a:pt x="4624196" y="36804"/>
                  <a:pt x="4747069" y="0"/>
                </a:cubicBezTo>
                <a:cubicBezTo>
                  <a:pt x="4869942" y="-36804"/>
                  <a:pt x="5283562" y="40994"/>
                  <a:pt x="5495092" y="0"/>
                </a:cubicBezTo>
                <a:cubicBezTo>
                  <a:pt x="5706622" y="-40994"/>
                  <a:pt x="5749113" y="17584"/>
                  <a:pt x="5897874" y="0"/>
                </a:cubicBezTo>
                <a:cubicBezTo>
                  <a:pt x="6046635" y="-17584"/>
                  <a:pt x="6058436" y="10741"/>
                  <a:pt x="6214345" y="0"/>
                </a:cubicBezTo>
                <a:cubicBezTo>
                  <a:pt x="6370254" y="-10741"/>
                  <a:pt x="6470129" y="3372"/>
                  <a:pt x="6617127" y="0"/>
                </a:cubicBezTo>
                <a:cubicBezTo>
                  <a:pt x="6764125" y="-3372"/>
                  <a:pt x="7151877" y="50852"/>
                  <a:pt x="7365150" y="0"/>
                </a:cubicBezTo>
                <a:cubicBezTo>
                  <a:pt x="7578423" y="-50852"/>
                  <a:pt x="7849712" y="21060"/>
                  <a:pt x="8113173" y="0"/>
                </a:cubicBezTo>
                <a:cubicBezTo>
                  <a:pt x="8376634" y="-21060"/>
                  <a:pt x="8522161" y="36138"/>
                  <a:pt x="8631035" y="0"/>
                </a:cubicBezTo>
                <a:cubicBezTo>
                  <a:pt x="8641176" y="264420"/>
                  <a:pt x="8602980" y="376267"/>
                  <a:pt x="8631035" y="584775"/>
                </a:cubicBezTo>
                <a:cubicBezTo>
                  <a:pt x="8310755" y="609339"/>
                  <a:pt x="8168941" y="524624"/>
                  <a:pt x="7969322" y="584775"/>
                </a:cubicBezTo>
                <a:cubicBezTo>
                  <a:pt x="7769703" y="644926"/>
                  <a:pt x="7721225" y="548671"/>
                  <a:pt x="7566541" y="584775"/>
                </a:cubicBezTo>
                <a:cubicBezTo>
                  <a:pt x="7411857" y="620879"/>
                  <a:pt x="7379181" y="576368"/>
                  <a:pt x="7250069" y="584775"/>
                </a:cubicBezTo>
                <a:cubicBezTo>
                  <a:pt x="7120957" y="593182"/>
                  <a:pt x="6991829" y="538385"/>
                  <a:pt x="6760977" y="584775"/>
                </a:cubicBezTo>
                <a:cubicBezTo>
                  <a:pt x="6530125" y="631165"/>
                  <a:pt x="6448483" y="566347"/>
                  <a:pt x="6358196" y="584775"/>
                </a:cubicBezTo>
                <a:cubicBezTo>
                  <a:pt x="6267909" y="603203"/>
                  <a:pt x="5945812" y="549768"/>
                  <a:pt x="5610173" y="584775"/>
                </a:cubicBezTo>
                <a:cubicBezTo>
                  <a:pt x="5274534" y="619782"/>
                  <a:pt x="5243758" y="534828"/>
                  <a:pt x="5034770" y="584775"/>
                </a:cubicBezTo>
                <a:cubicBezTo>
                  <a:pt x="4825782" y="634722"/>
                  <a:pt x="4537795" y="550486"/>
                  <a:pt x="4286747" y="584775"/>
                </a:cubicBezTo>
                <a:cubicBezTo>
                  <a:pt x="4035699" y="619064"/>
                  <a:pt x="3867359" y="548949"/>
                  <a:pt x="3711345" y="584775"/>
                </a:cubicBezTo>
                <a:cubicBezTo>
                  <a:pt x="3555331" y="620601"/>
                  <a:pt x="3398754" y="580924"/>
                  <a:pt x="3135943" y="584775"/>
                </a:cubicBezTo>
                <a:cubicBezTo>
                  <a:pt x="2873132" y="588626"/>
                  <a:pt x="2660649" y="553476"/>
                  <a:pt x="2387920" y="584775"/>
                </a:cubicBezTo>
                <a:cubicBezTo>
                  <a:pt x="2115191" y="616074"/>
                  <a:pt x="2065841" y="551994"/>
                  <a:pt x="1898828" y="584775"/>
                </a:cubicBezTo>
                <a:cubicBezTo>
                  <a:pt x="1731815" y="617556"/>
                  <a:pt x="1737672" y="584228"/>
                  <a:pt x="1582356" y="584775"/>
                </a:cubicBezTo>
                <a:cubicBezTo>
                  <a:pt x="1427040" y="585322"/>
                  <a:pt x="1313295" y="580727"/>
                  <a:pt x="1179575" y="584775"/>
                </a:cubicBezTo>
                <a:cubicBezTo>
                  <a:pt x="1045855" y="588823"/>
                  <a:pt x="876924" y="564521"/>
                  <a:pt x="604172" y="584775"/>
                </a:cubicBezTo>
                <a:cubicBezTo>
                  <a:pt x="331420" y="605029"/>
                  <a:pt x="255563" y="514553"/>
                  <a:pt x="0" y="584775"/>
                </a:cubicBezTo>
                <a:cubicBezTo>
                  <a:pt x="-9793" y="355641"/>
                  <a:pt x="29484" y="190383"/>
                  <a:pt x="0" y="0"/>
                </a:cubicBezTo>
                <a:close/>
              </a:path>
              <a:path w="8631035" h="584775" stroke="0" extrusionOk="0">
                <a:moveTo>
                  <a:pt x="0" y="0"/>
                </a:moveTo>
                <a:cubicBezTo>
                  <a:pt x="276635" y="-52707"/>
                  <a:pt x="371604" y="22468"/>
                  <a:pt x="661713" y="0"/>
                </a:cubicBezTo>
                <a:cubicBezTo>
                  <a:pt x="951822" y="-22468"/>
                  <a:pt x="1244944" y="79931"/>
                  <a:pt x="1409736" y="0"/>
                </a:cubicBezTo>
                <a:cubicBezTo>
                  <a:pt x="1574528" y="-79931"/>
                  <a:pt x="1832228" y="52661"/>
                  <a:pt x="2157759" y="0"/>
                </a:cubicBezTo>
                <a:cubicBezTo>
                  <a:pt x="2483290" y="-52661"/>
                  <a:pt x="2513033" y="59090"/>
                  <a:pt x="2819471" y="0"/>
                </a:cubicBezTo>
                <a:cubicBezTo>
                  <a:pt x="3125909" y="-59090"/>
                  <a:pt x="3318707" y="46655"/>
                  <a:pt x="3481184" y="0"/>
                </a:cubicBezTo>
                <a:cubicBezTo>
                  <a:pt x="3643661" y="-46655"/>
                  <a:pt x="3730251" y="35833"/>
                  <a:pt x="3797655" y="0"/>
                </a:cubicBezTo>
                <a:cubicBezTo>
                  <a:pt x="3865059" y="-35833"/>
                  <a:pt x="4324490" y="69193"/>
                  <a:pt x="4545678" y="0"/>
                </a:cubicBezTo>
                <a:cubicBezTo>
                  <a:pt x="4766866" y="-69193"/>
                  <a:pt x="4882385" y="28431"/>
                  <a:pt x="5207391" y="0"/>
                </a:cubicBezTo>
                <a:cubicBezTo>
                  <a:pt x="5532397" y="-28431"/>
                  <a:pt x="5531234" y="44708"/>
                  <a:pt x="5696483" y="0"/>
                </a:cubicBezTo>
                <a:cubicBezTo>
                  <a:pt x="5861732" y="-44708"/>
                  <a:pt x="5888761" y="32113"/>
                  <a:pt x="6012954" y="0"/>
                </a:cubicBezTo>
                <a:cubicBezTo>
                  <a:pt x="6137147" y="-32113"/>
                  <a:pt x="6432457" y="57068"/>
                  <a:pt x="6588357" y="0"/>
                </a:cubicBezTo>
                <a:cubicBezTo>
                  <a:pt x="6744257" y="-57068"/>
                  <a:pt x="6839348" y="933"/>
                  <a:pt x="6904828" y="0"/>
                </a:cubicBezTo>
                <a:cubicBezTo>
                  <a:pt x="6970308" y="-933"/>
                  <a:pt x="7102216" y="37463"/>
                  <a:pt x="7221299" y="0"/>
                </a:cubicBezTo>
                <a:cubicBezTo>
                  <a:pt x="7340382" y="-37463"/>
                  <a:pt x="7598230" y="55113"/>
                  <a:pt x="7796702" y="0"/>
                </a:cubicBezTo>
                <a:cubicBezTo>
                  <a:pt x="7995174" y="-55113"/>
                  <a:pt x="8222492" y="24416"/>
                  <a:pt x="8631035" y="0"/>
                </a:cubicBezTo>
                <a:cubicBezTo>
                  <a:pt x="8698863" y="286531"/>
                  <a:pt x="8578145" y="463053"/>
                  <a:pt x="8631035" y="584775"/>
                </a:cubicBezTo>
                <a:cubicBezTo>
                  <a:pt x="8467623" y="605943"/>
                  <a:pt x="8385321" y="542933"/>
                  <a:pt x="8141943" y="584775"/>
                </a:cubicBezTo>
                <a:cubicBezTo>
                  <a:pt x="7898565" y="626617"/>
                  <a:pt x="7745928" y="572638"/>
                  <a:pt x="7480230" y="584775"/>
                </a:cubicBezTo>
                <a:cubicBezTo>
                  <a:pt x="7214532" y="596912"/>
                  <a:pt x="7227812" y="566112"/>
                  <a:pt x="7077449" y="584775"/>
                </a:cubicBezTo>
                <a:cubicBezTo>
                  <a:pt x="6927086" y="603438"/>
                  <a:pt x="6837277" y="565577"/>
                  <a:pt x="6760977" y="584775"/>
                </a:cubicBezTo>
                <a:cubicBezTo>
                  <a:pt x="6684677" y="603973"/>
                  <a:pt x="6306275" y="520137"/>
                  <a:pt x="6012954" y="584775"/>
                </a:cubicBezTo>
                <a:cubicBezTo>
                  <a:pt x="5719633" y="649413"/>
                  <a:pt x="5562688" y="553462"/>
                  <a:pt x="5351242" y="584775"/>
                </a:cubicBezTo>
                <a:cubicBezTo>
                  <a:pt x="5139796" y="616088"/>
                  <a:pt x="5105654" y="527154"/>
                  <a:pt x="4862150" y="584775"/>
                </a:cubicBezTo>
                <a:cubicBezTo>
                  <a:pt x="4618646" y="642396"/>
                  <a:pt x="4404262" y="550344"/>
                  <a:pt x="4200437" y="584775"/>
                </a:cubicBezTo>
                <a:cubicBezTo>
                  <a:pt x="3996612" y="619206"/>
                  <a:pt x="3906352" y="540455"/>
                  <a:pt x="3711345" y="584775"/>
                </a:cubicBezTo>
                <a:cubicBezTo>
                  <a:pt x="3516338" y="629095"/>
                  <a:pt x="3321613" y="553606"/>
                  <a:pt x="3222253" y="584775"/>
                </a:cubicBezTo>
                <a:cubicBezTo>
                  <a:pt x="3122893" y="615944"/>
                  <a:pt x="2991554" y="563989"/>
                  <a:pt x="2819471" y="584775"/>
                </a:cubicBezTo>
                <a:cubicBezTo>
                  <a:pt x="2647388" y="605561"/>
                  <a:pt x="2573069" y="553814"/>
                  <a:pt x="2416690" y="584775"/>
                </a:cubicBezTo>
                <a:cubicBezTo>
                  <a:pt x="2260311" y="615736"/>
                  <a:pt x="2213931" y="565744"/>
                  <a:pt x="2013908" y="584775"/>
                </a:cubicBezTo>
                <a:cubicBezTo>
                  <a:pt x="1813885" y="603806"/>
                  <a:pt x="1480105" y="506434"/>
                  <a:pt x="1265885" y="584775"/>
                </a:cubicBezTo>
                <a:cubicBezTo>
                  <a:pt x="1051665" y="663116"/>
                  <a:pt x="933515" y="572560"/>
                  <a:pt x="776793" y="584775"/>
                </a:cubicBezTo>
                <a:cubicBezTo>
                  <a:pt x="620071" y="596990"/>
                  <a:pt x="155777" y="494051"/>
                  <a:pt x="0" y="584775"/>
                </a:cubicBezTo>
                <a:cubicBezTo>
                  <a:pt x="-54352" y="380993"/>
                  <a:pt x="14968" y="144484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2604282625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=СУММ(A1:C1)-</a:t>
            </a:r>
            <a:r>
              <a:rPr kumimoji="0" lang="en-US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(</a:t>
            </a: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МАКС(A1:C1)+</a:t>
            </a:r>
            <a:r>
              <a:rPr kumimoji="0" lang="en-US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Min(A1:C1))</a:t>
            </a:r>
            <a:endParaRPr kumimoji="0" lang="ru-RU" altLang="ru-RU" sz="3200" b="1" i="0" u="none" strike="noStrike" cap="none" normalizeH="0" baseline="0" dirty="0">
              <a:ln>
                <a:solidFill>
                  <a:srgbClr val="00B0F0"/>
                </a:solidFill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888764" y="4805814"/>
            <a:ext cx="6890278" cy="584775"/>
          </a:xfrm>
          <a:custGeom>
            <a:avLst/>
            <a:gdLst>
              <a:gd name="csX0" fmla="*/ 0 w 6890278"/>
              <a:gd name="csY0" fmla="*/ 0 h 584775"/>
              <a:gd name="csX1" fmla="*/ 711995 w 6890278"/>
              <a:gd name="csY1" fmla="*/ 0 h 584775"/>
              <a:gd name="csX2" fmla="*/ 1286185 w 6890278"/>
              <a:gd name="csY2" fmla="*/ 0 h 584775"/>
              <a:gd name="csX3" fmla="*/ 1929278 w 6890278"/>
              <a:gd name="csY3" fmla="*/ 0 h 584775"/>
              <a:gd name="csX4" fmla="*/ 2365662 w 6890278"/>
              <a:gd name="csY4" fmla="*/ 0 h 584775"/>
              <a:gd name="csX5" fmla="*/ 2939852 w 6890278"/>
              <a:gd name="csY5" fmla="*/ 0 h 584775"/>
              <a:gd name="csX6" fmla="*/ 3651847 w 6890278"/>
              <a:gd name="csY6" fmla="*/ 0 h 584775"/>
              <a:gd name="csX7" fmla="*/ 4088232 w 6890278"/>
              <a:gd name="csY7" fmla="*/ 0 h 584775"/>
              <a:gd name="csX8" fmla="*/ 4662421 w 6890278"/>
              <a:gd name="csY8" fmla="*/ 0 h 584775"/>
              <a:gd name="csX9" fmla="*/ 5098806 w 6890278"/>
              <a:gd name="csY9" fmla="*/ 0 h 584775"/>
              <a:gd name="csX10" fmla="*/ 5741898 w 6890278"/>
              <a:gd name="csY10" fmla="*/ 0 h 584775"/>
              <a:gd name="csX11" fmla="*/ 6178283 w 6890278"/>
              <a:gd name="csY11" fmla="*/ 0 h 584775"/>
              <a:gd name="csX12" fmla="*/ 6890278 w 6890278"/>
              <a:gd name="csY12" fmla="*/ 0 h 584775"/>
              <a:gd name="csX13" fmla="*/ 6890278 w 6890278"/>
              <a:gd name="csY13" fmla="*/ 584775 h 584775"/>
              <a:gd name="csX14" fmla="*/ 6247185 w 6890278"/>
              <a:gd name="csY14" fmla="*/ 584775 h 584775"/>
              <a:gd name="csX15" fmla="*/ 5535190 w 6890278"/>
              <a:gd name="csY15" fmla="*/ 584775 h 584775"/>
              <a:gd name="csX16" fmla="*/ 4823195 w 6890278"/>
              <a:gd name="csY16" fmla="*/ 584775 h 584775"/>
              <a:gd name="csX17" fmla="*/ 4455713 w 6890278"/>
              <a:gd name="csY17" fmla="*/ 584775 h 584775"/>
              <a:gd name="csX18" fmla="*/ 3950426 w 6890278"/>
              <a:gd name="csY18" fmla="*/ 584775 h 584775"/>
              <a:gd name="csX19" fmla="*/ 3307333 w 6890278"/>
              <a:gd name="csY19" fmla="*/ 584775 h 584775"/>
              <a:gd name="csX20" fmla="*/ 2733144 w 6890278"/>
              <a:gd name="csY20" fmla="*/ 584775 h 584775"/>
              <a:gd name="csX21" fmla="*/ 2021148 w 6890278"/>
              <a:gd name="csY21" fmla="*/ 584775 h 584775"/>
              <a:gd name="csX22" fmla="*/ 1309153 w 6890278"/>
              <a:gd name="csY22" fmla="*/ 584775 h 584775"/>
              <a:gd name="csX23" fmla="*/ 597157 w 6890278"/>
              <a:gd name="csY23" fmla="*/ 584775 h 584775"/>
              <a:gd name="csX24" fmla="*/ 0 w 6890278"/>
              <a:gd name="csY24" fmla="*/ 584775 h 584775"/>
              <a:gd name="csX25" fmla="*/ 0 w 6890278"/>
              <a:gd name="csY25" fmla="*/ 0 h 5847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6890278" h="584775" fill="none" extrusionOk="0">
                <a:moveTo>
                  <a:pt x="0" y="0"/>
                </a:moveTo>
                <a:cubicBezTo>
                  <a:pt x="195357" y="-7187"/>
                  <a:pt x="368780" y="82895"/>
                  <a:pt x="711995" y="0"/>
                </a:cubicBezTo>
                <a:cubicBezTo>
                  <a:pt x="1055210" y="-82895"/>
                  <a:pt x="1161633" y="3460"/>
                  <a:pt x="1286185" y="0"/>
                </a:cubicBezTo>
                <a:cubicBezTo>
                  <a:pt x="1410737" y="-3460"/>
                  <a:pt x="1632246" y="14296"/>
                  <a:pt x="1929278" y="0"/>
                </a:cubicBezTo>
                <a:cubicBezTo>
                  <a:pt x="2226310" y="-14296"/>
                  <a:pt x="2180418" y="12834"/>
                  <a:pt x="2365662" y="0"/>
                </a:cubicBezTo>
                <a:cubicBezTo>
                  <a:pt x="2550906" y="-12834"/>
                  <a:pt x="2742993" y="62201"/>
                  <a:pt x="2939852" y="0"/>
                </a:cubicBezTo>
                <a:cubicBezTo>
                  <a:pt x="3136711" y="-62201"/>
                  <a:pt x="3347645" y="82895"/>
                  <a:pt x="3651847" y="0"/>
                </a:cubicBezTo>
                <a:cubicBezTo>
                  <a:pt x="3956049" y="-82895"/>
                  <a:pt x="3937204" y="33300"/>
                  <a:pt x="4088232" y="0"/>
                </a:cubicBezTo>
                <a:cubicBezTo>
                  <a:pt x="4239261" y="-33300"/>
                  <a:pt x="4510938" y="62157"/>
                  <a:pt x="4662421" y="0"/>
                </a:cubicBezTo>
                <a:cubicBezTo>
                  <a:pt x="4813904" y="-62157"/>
                  <a:pt x="4967580" y="29757"/>
                  <a:pt x="5098806" y="0"/>
                </a:cubicBezTo>
                <a:cubicBezTo>
                  <a:pt x="5230033" y="-29757"/>
                  <a:pt x="5466209" y="14557"/>
                  <a:pt x="5741898" y="0"/>
                </a:cubicBezTo>
                <a:cubicBezTo>
                  <a:pt x="6017587" y="-14557"/>
                  <a:pt x="6011177" y="45784"/>
                  <a:pt x="6178283" y="0"/>
                </a:cubicBezTo>
                <a:cubicBezTo>
                  <a:pt x="6345390" y="-45784"/>
                  <a:pt x="6741606" y="113"/>
                  <a:pt x="6890278" y="0"/>
                </a:cubicBezTo>
                <a:cubicBezTo>
                  <a:pt x="6897341" y="207330"/>
                  <a:pt x="6866034" y="308636"/>
                  <a:pt x="6890278" y="584775"/>
                </a:cubicBezTo>
                <a:cubicBezTo>
                  <a:pt x="6697678" y="655543"/>
                  <a:pt x="6473451" y="544360"/>
                  <a:pt x="6247185" y="584775"/>
                </a:cubicBezTo>
                <a:cubicBezTo>
                  <a:pt x="6020919" y="625190"/>
                  <a:pt x="5728744" y="520228"/>
                  <a:pt x="5535190" y="584775"/>
                </a:cubicBezTo>
                <a:cubicBezTo>
                  <a:pt x="5341637" y="649322"/>
                  <a:pt x="5110635" y="572498"/>
                  <a:pt x="4823195" y="584775"/>
                </a:cubicBezTo>
                <a:cubicBezTo>
                  <a:pt x="4535756" y="597052"/>
                  <a:pt x="4552885" y="542685"/>
                  <a:pt x="4455713" y="584775"/>
                </a:cubicBezTo>
                <a:cubicBezTo>
                  <a:pt x="4358541" y="626865"/>
                  <a:pt x="4193618" y="561246"/>
                  <a:pt x="3950426" y="584775"/>
                </a:cubicBezTo>
                <a:cubicBezTo>
                  <a:pt x="3707234" y="608304"/>
                  <a:pt x="3537086" y="539819"/>
                  <a:pt x="3307333" y="584775"/>
                </a:cubicBezTo>
                <a:cubicBezTo>
                  <a:pt x="3077580" y="629731"/>
                  <a:pt x="2937256" y="565818"/>
                  <a:pt x="2733144" y="584775"/>
                </a:cubicBezTo>
                <a:cubicBezTo>
                  <a:pt x="2529032" y="603732"/>
                  <a:pt x="2212925" y="528725"/>
                  <a:pt x="2021148" y="584775"/>
                </a:cubicBezTo>
                <a:cubicBezTo>
                  <a:pt x="1829371" y="640825"/>
                  <a:pt x="1587381" y="531329"/>
                  <a:pt x="1309153" y="584775"/>
                </a:cubicBezTo>
                <a:cubicBezTo>
                  <a:pt x="1030926" y="638221"/>
                  <a:pt x="833735" y="526056"/>
                  <a:pt x="597157" y="584775"/>
                </a:cubicBezTo>
                <a:cubicBezTo>
                  <a:pt x="360579" y="643494"/>
                  <a:pt x="267951" y="571273"/>
                  <a:pt x="0" y="584775"/>
                </a:cubicBezTo>
                <a:cubicBezTo>
                  <a:pt x="-33218" y="297853"/>
                  <a:pt x="21148" y="246949"/>
                  <a:pt x="0" y="0"/>
                </a:cubicBezTo>
                <a:close/>
              </a:path>
              <a:path w="6890278" h="584775" stroke="0" extrusionOk="0">
                <a:moveTo>
                  <a:pt x="0" y="0"/>
                </a:moveTo>
                <a:cubicBezTo>
                  <a:pt x="196734" y="-27246"/>
                  <a:pt x="471300" y="21896"/>
                  <a:pt x="643093" y="0"/>
                </a:cubicBezTo>
                <a:cubicBezTo>
                  <a:pt x="814886" y="-21896"/>
                  <a:pt x="1145388" y="80180"/>
                  <a:pt x="1355088" y="0"/>
                </a:cubicBezTo>
                <a:cubicBezTo>
                  <a:pt x="1564788" y="-80180"/>
                  <a:pt x="1802995" y="6902"/>
                  <a:pt x="1998181" y="0"/>
                </a:cubicBezTo>
                <a:cubicBezTo>
                  <a:pt x="2193367" y="-6902"/>
                  <a:pt x="2511767" y="50559"/>
                  <a:pt x="2641273" y="0"/>
                </a:cubicBezTo>
                <a:cubicBezTo>
                  <a:pt x="2770779" y="-50559"/>
                  <a:pt x="2864833" y="19281"/>
                  <a:pt x="3077658" y="0"/>
                </a:cubicBezTo>
                <a:cubicBezTo>
                  <a:pt x="3290484" y="-19281"/>
                  <a:pt x="3522051" y="40949"/>
                  <a:pt x="3651847" y="0"/>
                </a:cubicBezTo>
                <a:cubicBezTo>
                  <a:pt x="3781643" y="-40949"/>
                  <a:pt x="3950829" y="46423"/>
                  <a:pt x="4157134" y="0"/>
                </a:cubicBezTo>
                <a:cubicBezTo>
                  <a:pt x="4363439" y="-46423"/>
                  <a:pt x="4409783" y="20543"/>
                  <a:pt x="4524616" y="0"/>
                </a:cubicBezTo>
                <a:cubicBezTo>
                  <a:pt x="4639449" y="-20543"/>
                  <a:pt x="4935831" y="32449"/>
                  <a:pt x="5098806" y="0"/>
                </a:cubicBezTo>
                <a:cubicBezTo>
                  <a:pt x="5261781" y="-32449"/>
                  <a:pt x="5388196" y="34350"/>
                  <a:pt x="5466287" y="0"/>
                </a:cubicBezTo>
                <a:cubicBezTo>
                  <a:pt x="5544378" y="-34350"/>
                  <a:pt x="5798967" y="17199"/>
                  <a:pt x="6040477" y="0"/>
                </a:cubicBezTo>
                <a:cubicBezTo>
                  <a:pt x="6281987" y="-17199"/>
                  <a:pt x="6537020" y="29642"/>
                  <a:pt x="6890278" y="0"/>
                </a:cubicBezTo>
                <a:cubicBezTo>
                  <a:pt x="6937947" y="250659"/>
                  <a:pt x="6853667" y="462942"/>
                  <a:pt x="6890278" y="584775"/>
                </a:cubicBezTo>
                <a:cubicBezTo>
                  <a:pt x="6659531" y="652731"/>
                  <a:pt x="6499855" y="568224"/>
                  <a:pt x="6178283" y="584775"/>
                </a:cubicBezTo>
                <a:cubicBezTo>
                  <a:pt x="5856712" y="601326"/>
                  <a:pt x="5727743" y="521319"/>
                  <a:pt x="5466287" y="584775"/>
                </a:cubicBezTo>
                <a:cubicBezTo>
                  <a:pt x="5204831" y="648231"/>
                  <a:pt x="4934087" y="522117"/>
                  <a:pt x="4754292" y="584775"/>
                </a:cubicBezTo>
                <a:cubicBezTo>
                  <a:pt x="4574497" y="647433"/>
                  <a:pt x="4218470" y="576111"/>
                  <a:pt x="4042296" y="584775"/>
                </a:cubicBezTo>
                <a:cubicBezTo>
                  <a:pt x="3866122" y="593439"/>
                  <a:pt x="3791622" y="570798"/>
                  <a:pt x="3674815" y="584775"/>
                </a:cubicBezTo>
                <a:cubicBezTo>
                  <a:pt x="3558008" y="598752"/>
                  <a:pt x="3153248" y="568471"/>
                  <a:pt x="2962820" y="584775"/>
                </a:cubicBezTo>
                <a:cubicBezTo>
                  <a:pt x="2772393" y="601079"/>
                  <a:pt x="2584470" y="583806"/>
                  <a:pt x="2388630" y="584775"/>
                </a:cubicBezTo>
                <a:cubicBezTo>
                  <a:pt x="2192790" y="585744"/>
                  <a:pt x="1863989" y="507602"/>
                  <a:pt x="1676634" y="584775"/>
                </a:cubicBezTo>
                <a:cubicBezTo>
                  <a:pt x="1489279" y="661948"/>
                  <a:pt x="1418083" y="556663"/>
                  <a:pt x="1309153" y="584775"/>
                </a:cubicBezTo>
                <a:cubicBezTo>
                  <a:pt x="1200223" y="612887"/>
                  <a:pt x="1070429" y="557020"/>
                  <a:pt x="941671" y="584775"/>
                </a:cubicBezTo>
                <a:cubicBezTo>
                  <a:pt x="812913" y="612530"/>
                  <a:pt x="675113" y="572498"/>
                  <a:pt x="574190" y="584775"/>
                </a:cubicBezTo>
                <a:cubicBezTo>
                  <a:pt x="473267" y="597052"/>
                  <a:pt x="231104" y="577603"/>
                  <a:pt x="0" y="584775"/>
                </a:cubicBezTo>
                <a:cubicBezTo>
                  <a:pt x="-23008" y="404484"/>
                  <a:pt x="57111" y="252235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2810890999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=ЕСЛИ(D1</a:t>
            </a:r>
            <a:r>
              <a:rPr kumimoji="0" lang="en-US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^2</a:t>
            </a: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&lt;</a:t>
            </a:r>
            <a:r>
              <a:rPr kumimoji="0" lang="en-US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(</a:t>
            </a: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E1</a:t>
            </a:r>
            <a:r>
              <a:rPr kumimoji="0" lang="en-US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^2+G1^2)</a:t>
            </a: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;1;0)</a:t>
            </a:r>
            <a:endParaRPr kumimoji="0" lang="ru-RU" altLang="ru-RU" sz="3200" b="0" i="0" u="none" strike="noStrike" cap="none" normalizeH="0" baseline="0" dirty="0">
              <a:ln>
                <a:solidFill>
                  <a:srgbClr val="00B0F0"/>
                </a:solidFill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888764" y="5529932"/>
            <a:ext cx="4674198" cy="584775"/>
          </a:xfrm>
          <a:custGeom>
            <a:avLst/>
            <a:gdLst>
              <a:gd name="csX0" fmla="*/ 0 w 4674198"/>
              <a:gd name="csY0" fmla="*/ 0 h 584775"/>
              <a:gd name="csX1" fmla="*/ 584275 w 4674198"/>
              <a:gd name="csY1" fmla="*/ 0 h 584775"/>
              <a:gd name="csX2" fmla="*/ 1168550 w 4674198"/>
              <a:gd name="csY2" fmla="*/ 0 h 584775"/>
              <a:gd name="csX3" fmla="*/ 1799566 w 4674198"/>
              <a:gd name="csY3" fmla="*/ 0 h 584775"/>
              <a:gd name="csX4" fmla="*/ 2383841 w 4674198"/>
              <a:gd name="csY4" fmla="*/ 0 h 584775"/>
              <a:gd name="csX5" fmla="*/ 3014858 w 4674198"/>
              <a:gd name="csY5" fmla="*/ 0 h 584775"/>
              <a:gd name="csX6" fmla="*/ 3458907 w 4674198"/>
              <a:gd name="csY6" fmla="*/ 0 h 584775"/>
              <a:gd name="csX7" fmla="*/ 3902955 w 4674198"/>
              <a:gd name="csY7" fmla="*/ 0 h 584775"/>
              <a:gd name="csX8" fmla="*/ 4674198 w 4674198"/>
              <a:gd name="csY8" fmla="*/ 0 h 584775"/>
              <a:gd name="csX9" fmla="*/ 4674198 w 4674198"/>
              <a:gd name="csY9" fmla="*/ 584775 h 584775"/>
              <a:gd name="csX10" fmla="*/ 4043181 w 4674198"/>
              <a:gd name="csY10" fmla="*/ 584775 h 584775"/>
              <a:gd name="csX11" fmla="*/ 3365423 w 4674198"/>
              <a:gd name="csY11" fmla="*/ 584775 h 584775"/>
              <a:gd name="csX12" fmla="*/ 2734406 w 4674198"/>
              <a:gd name="csY12" fmla="*/ 584775 h 584775"/>
              <a:gd name="csX13" fmla="*/ 2196873 w 4674198"/>
              <a:gd name="csY13" fmla="*/ 584775 h 584775"/>
              <a:gd name="csX14" fmla="*/ 1659340 w 4674198"/>
              <a:gd name="csY14" fmla="*/ 584775 h 584775"/>
              <a:gd name="csX15" fmla="*/ 1028324 w 4674198"/>
              <a:gd name="csY15" fmla="*/ 584775 h 584775"/>
              <a:gd name="csX16" fmla="*/ 537533 w 4674198"/>
              <a:gd name="csY16" fmla="*/ 584775 h 584775"/>
              <a:gd name="csX17" fmla="*/ 0 w 4674198"/>
              <a:gd name="csY17" fmla="*/ 584775 h 584775"/>
              <a:gd name="csX18" fmla="*/ 0 w 4674198"/>
              <a:gd name="csY18" fmla="*/ 0 h 5847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4674198" h="584775" fill="none" extrusionOk="0">
                <a:moveTo>
                  <a:pt x="0" y="0"/>
                </a:moveTo>
                <a:cubicBezTo>
                  <a:pt x="129431" y="-18008"/>
                  <a:pt x="457477" y="45735"/>
                  <a:pt x="584275" y="0"/>
                </a:cubicBezTo>
                <a:cubicBezTo>
                  <a:pt x="711074" y="-45735"/>
                  <a:pt x="951516" y="46746"/>
                  <a:pt x="1168550" y="0"/>
                </a:cubicBezTo>
                <a:cubicBezTo>
                  <a:pt x="1385584" y="-46746"/>
                  <a:pt x="1531991" y="20416"/>
                  <a:pt x="1799566" y="0"/>
                </a:cubicBezTo>
                <a:cubicBezTo>
                  <a:pt x="2067141" y="-20416"/>
                  <a:pt x="2134703" y="21616"/>
                  <a:pt x="2383841" y="0"/>
                </a:cubicBezTo>
                <a:cubicBezTo>
                  <a:pt x="2632980" y="-21616"/>
                  <a:pt x="2724658" y="40139"/>
                  <a:pt x="3014858" y="0"/>
                </a:cubicBezTo>
                <a:cubicBezTo>
                  <a:pt x="3305058" y="-40139"/>
                  <a:pt x="3249694" y="11844"/>
                  <a:pt x="3458907" y="0"/>
                </a:cubicBezTo>
                <a:cubicBezTo>
                  <a:pt x="3668120" y="-11844"/>
                  <a:pt x="3696555" y="11865"/>
                  <a:pt x="3902955" y="0"/>
                </a:cubicBezTo>
                <a:cubicBezTo>
                  <a:pt x="4109355" y="-11865"/>
                  <a:pt x="4473286" y="70403"/>
                  <a:pt x="4674198" y="0"/>
                </a:cubicBezTo>
                <a:cubicBezTo>
                  <a:pt x="4711889" y="190644"/>
                  <a:pt x="4636560" y="333460"/>
                  <a:pt x="4674198" y="584775"/>
                </a:cubicBezTo>
                <a:cubicBezTo>
                  <a:pt x="4436396" y="654838"/>
                  <a:pt x="4261929" y="568475"/>
                  <a:pt x="4043181" y="584775"/>
                </a:cubicBezTo>
                <a:cubicBezTo>
                  <a:pt x="3824433" y="601075"/>
                  <a:pt x="3555403" y="553364"/>
                  <a:pt x="3365423" y="584775"/>
                </a:cubicBezTo>
                <a:cubicBezTo>
                  <a:pt x="3175443" y="616186"/>
                  <a:pt x="2998384" y="572351"/>
                  <a:pt x="2734406" y="584775"/>
                </a:cubicBezTo>
                <a:cubicBezTo>
                  <a:pt x="2470428" y="597199"/>
                  <a:pt x="2380544" y="561254"/>
                  <a:pt x="2196873" y="584775"/>
                </a:cubicBezTo>
                <a:cubicBezTo>
                  <a:pt x="2013202" y="608296"/>
                  <a:pt x="1821790" y="578649"/>
                  <a:pt x="1659340" y="584775"/>
                </a:cubicBezTo>
                <a:cubicBezTo>
                  <a:pt x="1496890" y="590901"/>
                  <a:pt x="1277978" y="569292"/>
                  <a:pt x="1028324" y="584775"/>
                </a:cubicBezTo>
                <a:cubicBezTo>
                  <a:pt x="778670" y="600258"/>
                  <a:pt x="673147" y="554832"/>
                  <a:pt x="537533" y="584775"/>
                </a:cubicBezTo>
                <a:cubicBezTo>
                  <a:pt x="401919" y="614718"/>
                  <a:pt x="152937" y="530541"/>
                  <a:pt x="0" y="584775"/>
                </a:cubicBezTo>
                <a:cubicBezTo>
                  <a:pt x="-37265" y="384413"/>
                  <a:pt x="43902" y="161617"/>
                  <a:pt x="0" y="0"/>
                </a:cubicBezTo>
                <a:close/>
              </a:path>
              <a:path w="4674198" h="584775" stroke="0" extrusionOk="0">
                <a:moveTo>
                  <a:pt x="0" y="0"/>
                </a:moveTo>
                <a:cubicBezTo>
                  <a:pt x="149178" y="-8237"/>
                  <a:pt x="402094" y="57560"/>
                  <a:pt x="677759" y="0"/>
                </a:cubicBezTo>
                <a:cubicBezTo>
                  <a:pt x="953424" y="-57560"/>
                  <a:pt x="1153741" y="28469"/>
                  <a:pt x="1355517" y="0"/>
                </a:cubicBezTo>
                <a:cubicBezTo>
                  <a:pt x="1557293" y="-28469"/>
                  <a:pt x="1788668" y="61346"/>
                  <a:pt x="1939792" y="0"/>
                </a:cubicBezTo>
                <a:cubicBezTo>
                  <a:pt x="2090917" y="-61346"/>
                  <a:pt x="2254805" y="30651"/>
                  <a:pt x="2383841" y="0"/>
                </a:cubicBezTo>
                <a:cubicBezTo>
                  <a:pt x="2512877" y="-30651"/>
                  <a:pt x="2842666" y="41911"/>
                  <a:pt x="3014858" y="0"/>
                </a:cubicBezTo>
                <a:cubicBezTo>
                  <a:pt x="3187050" y="-41911"/>
                  <a:pt x="3422278" y="332"/>
                  <a:pt x="3552390" y="0"/>
                </a:cubicBezTo>
                <a:cubicBezTo>
                  <a:pt x="3682502" y="-332"/>
                  <a:pt x="4225184" y="5009"/>
                  <a:pt x="4674198" y="0"/>
                </a:cubicBezTo>
                <a:cubicBezTo>
                  <a:pt x="4726511" y="130160"/>
                  <a:pt x="4636521" y="296971"/>
                  <a:pt x="4674198" y="584775"/>
                </a:cubicBezTo>
                <a:cubicBezTo>
                  <a:pt x="4547565" y="629525"/>
                  <a:pt x="4256785" y="557683"/>
                  <a:pt x="4136665" y="584775"/>
                </a:cubicBezTo>
                <a:cubicBezTo>
                  <a:pt x="4016545" y="611867"/>
                  <a:pt x="3771774" y="572456"/>
                  <a:pt x="3645874" y="584775"/>
                </a:cubicBezTo>
                <a:cubicBezTo>
                  <a:pt x="3519974" y="597094"/>
                  <a:pt x="3271471" y="536183"/>
                  <a:pt x="3155084" y="584775"/>
                </a:cubicBezTo>
                <a:cubicBezTo>
                  <a:pt x="3038697" y="633367"/>
                  <a:pt x="2699582" y="573434"/>
                  <a:pt x="2570809" y="584775"/>
                </a:cubicBezTo>
                <a:cubicBezTo>
                  <a:pt x="2442036" y="596116"/>
                  <a:pt x="2229595" y="539996"/>
                  <a:pt x="2080018" y="584775"/>
                </a:cubicBezTo>
                <a:cubicBezTo>
                  <a:pt x="1930441" y="629554"/>
                  <a:pt x="1721575" y="574365"/>
                  <a:pt x="1449001" y="584775"/>
                </a:cubicBezTo>
                <a:cubicBezTo>
                  <a:pt x="1176427" y="595185"/>
                  <a:pt x="1038288" y="531612"/>
                  <a:pt x="771243" y="584775"/>
                </a:cubicBezTo>
                <a:cubicBezTo>
                  <a:pt x="504198" y="637938"/>
                  <a:pt x="322449" y="541414"/>
                  <a:pt x="0" y="584775"/>
                </a:cubicBezTo>
                <a:cubicBezTo>
                  <a:pt x="-22325" y="292639"/>
                  <a:pt x="65347" y="238924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353991522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=СУММ(</a:t>
            </a:r>
            <a:r>
              <a:rPr lang="en-US" altLang="ru-RU" sz="3200" b="1" dirty="0">
                <a:ln>
                  <a:solidFill>
                    <a:srgbClr val="00B0F0"/>
                  </a:solidFill>
                </a:ln>
              </a:rPr>
              <a:t>H</a:t>
            </a: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1:</a:t>
            </a:r>
            <a:r>
              <a:rPr kumimoji="0" lang="en-US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H</a:t>
            </a: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5000)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17581" y="1861531"/>
            <a:ext cx="10499464" cy="1384995"/>
          </a:xfrm>
          <a:custGeom>
            <a:avLst/>
            <a:gdLst>
              <a:gd name="csX0" fmla="*/ 0 w 10499464"/>
              <a:gd name="csY0" fmla="*/ 0 h 1384995"/>
              <a:gd name="csX1" fmla="*/ 478309 w 10499464"/>
              <a:gd name="csY1" fmla="*/ 0 h 1384995"/>
              <a:gd name="csX2" fmla="*/ 1061612 w 10499464"/>
              <a:gd name="csY2" fmla="*/ 0 h 1384995"/>
              <a:gd name="csX3" fmla="*/ 1434927 w 10499464"/>
              <a:gd name="csY3" fmla="*/ 0 h 1384995"/>
              <a:gd name="csX4" fmla="*/ 2123225 w 10499464"/>
              <a:gd name="csY4" fmla="*/ 0 h 1384995"/>
              <a:gd name="csX5" fmla="*/ 2391545 w 10499464"/>
              <a:gd name="csY5" fmla="*/ 0 h 1384995"/>
              <a:gd name="csX6" fmla="*/ 2974848 w 10499464"/>
              <a:gd name="csY6" fmla="*/ 0 h 1384995"/>
              <a:gd name="csX7" fmla="*/ 3663146 w 10499464"/>
              <a:gd name="csY7" fmla="*/ 0 h 1384995"/>
              <a:gd name="csX8" fmla="*/ 3931466 w 10499464"/>
              <a:gd name="csY8" fmla="*/ 0 h 1384995"/>
              <a:gd name="csX9" fmla="*/ 4514770 w 10499464"/>
              <a:gd name="csY9" fmla="*/ 0 h 1384995"/>
              <a:gd name="csX10" fmla="*/ 5098073 w 10499464"/>
              <a:gd name="csY10" fmla="*/ 0 h 1384995"/>
              <a:gd name="csX11" fmla="*/ 5471387 w 10499464"/>
              <a:gd name="csY11" fmla="*/ 0 h 1384995"/>
              <a:gd name="csX12" fmla="*/ 5739707 w 10499464"/>
              <a:gd name="csY12" fmla="*/ 0 h 1384995"/>
              <a:gd name="csX13" fmla="*/ 6428005 w 10499464"/>
              <a:gd name="csY13" fmla="*/ 0 h 1384995"/>
              <a:gd name="csX14" fmla="*/ 7221298 w 10499464"/>
              <a:gd name="csY14" fmla="*/ 0 h 1384995"/>
              <a:gd name="csX15" fmla="*/ 7489618 w 10499464"/>
              <a:gd name="csY15" fmla="*/ 0 h 1384995"/>
              <a:gd name="csX16" fmla="*/ 7757937 w 10499464"/>
              <a:gd name="csY16" fmla="*/ 0 h 1384995"/>
              <a:gd name="csX17" fmla="*/ 8341241 w 10499464"/>
              <a:gd name="csY17" fmla="*/ 0 h 1384995"/>
              <a:gd name="csX18" fmla="*/ 8924544 w 10499464"/>
              <a:gd name="csY18" fmla="*/ 0 h 1384995"/>
              <a:gd name="csX19" fmla="*/ 9402853 w 10499464"/>
              <a:gd name="csY19" fmla="*/ 0 h 1384995"/>
              <a:gd name="csX20" fmla="*/ 10499464 w 10499464"/>
              <a:gd name="csY20" fmla="*/ 0 h 1384995"/>
              <a:gd name="csX21" fmla="*/ 10499464 w 10499464"/>
              <a:gd name="csY21" fmla="*/ 461665 h 1384995"/>
              <a:gd name="csX22" fmla="*/ 10499464 w 10499464"/>
              <a:gd name="csY22" fmla="*/ 951030 h 1384995"/>
              <a:gd name="csX23" fmla="*/ 10499464 w 10499464"/>
              <a:gd name="csY23" fmla="*/ 1384995 h 1384995"/>
              <a:gd name="csX24" fmla="*/ 9916160 w 10499464"/>
              <a:gd name="csY24" fmla="*/ 1384995 h 1384995"/>
              <a:gd name="csX25" fmla="*/ 9437852 w 10499464"/>
              <a:gd name="csY25" fmla="*/ 1384995 h 1384995"/>
              <a:gd name="csX26" fmla="*/ 8644559 w 10499464"/>
              <a:gd name="csY26" fmla="*/ 1384995 h 1384995"/>
              <a:gd name="csX27" fmla="*/ 8061255 w 10499464"/>
              <a:gd name="csY27" fmla="*/ 1384995 h 1384995"/>
              <a:gd name="csX28" fmla="*/ 7687941 w 10499464"/>
              <a:gd name="csY28" fmla="*/ 1384995 h 1384995"/>
              <a:gd name="csX29" fmla="*/ 7314627 w 10499464"/>
              <a:gd name="csY29" fmla="*/ 1384995 h 1384995"/>
              <a:gd name="csX30" fmla="*/ 7046307 w 10499464"/>
              <a:gd name="csY30" fmla="*/ 1384995 h 1384995"/>
              <a:gd name="csX31" fmla="*/ 6672993 w 10499464"/>
              <a:gd name="csY31" fmla="*/ 1384995 h 1384995"/>
              <a:gd name="csX32" fmla="*/ 6299678 w 10499464"/>
              <a:gd name="csY32" fmla="*/ 1384995 h 1384995"/>
              <a:gd name="csX33" fmla="*/ 5716375 w 10499464"/>
              <a:gd name="csY33" fmla="*/ 1384995 h 1384995"/>
              <a:gd name="csX34" fmla="*/ 4923082 w 10499464"/>
              <a:gd name="csY34" fmla="*/ 1384995 h 1384995"/>
              <a:gd name="csX35" fmla="*/ 4444773 w 10499464"/>
              <a:gd name="csY35" fmla="*/ 1384995 h 1384995"/>
              <a:gd name="csX36" fmla="*/ 3651480 w 10499464"/>
              <a:gd name="csY36" fmla="*/ 1384995 h 1384995"/>
              <a:gd name="csX37" fmla="*/ 2963182 w 10499464"/>
              <a:gd name="csY37" fmla="*/ 1384995 h 1384995"/>
              <a:gd name="csX38" fmla="*/ 2694862 w 10499464"/>
              <a:gd name="csY38" fmla="*/ 1384995 h 1384995"/>
              <a:gd name="csX39" fmla="*/ 2426543 w 10499464"/>
              <a:gd name="csY39" fmla="*/ 1384995 h 1384995"/>
              <a:gd name="csX40" fmla="*/ 1738245 w 10499464"/>
              <a:gd name="csY40" fmla="*/ 1384995 h 1384995"/>
              <a:gd name="csX41" fmla="*/ 1259936 w 10499464"/>
              <a:gd name="csY41" fmla="*/ 1384995 h 1384995"/>
              <a:gd name="csX42" fmla="*/ 781627 w 10499464"/>
              <a:gd name="csY42" fmla="*/ 1384995 h 1384995"/>
              <a:gd name="csX43" fmla="*/ 513307 w 10499464"/>
              <a:gd name="csY43" fmla="*/ 1384995 h 1384995"/>
              <a:gd name="csX44" fmla="*/ 0 w 10499464"/>
              <a:gd name="csY44" fmla="*/ 1384995 h 1384995"/>
              <a:gd name="csX45" fmla="*/ 0 w 10499464"/>
              <a:gd name="csY45" fmla="*/ 909480 h 1384995"/>
              <a:gd name="csX46" fmla="*/ 0 w 10499464"/>
              <a:gd name="csY46" fmla="*/ 489365 h 1384995"/>
              <a:gd name="csX47" fmla="*/ 0 w 10499464"/>
              <a:gd name="csY47" fmla="*/ 0 h 138499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</a:cxnLst>
            <a:rect l="l" t="t" r="r" b="b"/>
            <a:pathLst>
              <a:path w="10499464" h="1384995" fill="none" extrusionOk="0">
                <a:moveTo>
                  <a:pt x="0" y="0"/>
                </a:moveTo>
                <a:cubicBezTo>
                  <a:pt x="209283" y="-45353"/>
                  <a:pt x="331657" y="11400"/>
                  <a:pt x="478309" y="0"/>
                </a:cubicBezTo>
                <a:cubicBezTo>
                  <a:pt x="624961" y="-11400"/>
                  <a:pt x="845016" y="20159"/>
                  <a:pt x="1061612" y="0"/>
                </a:cubicBezTo>
                <a:cubicBezTo>
                  <a:pt x="1278208" y="-20159"/>
                  <a:pt x="1308214" y="18066"/>
                  <a:pt x="1434927" y="0"/>
                </a:cubicBezTo>
                <a:cubicBezTo>
                  <a:pt x="1561640" y="-18066"/>
                  <a:pt x="1837142" y="51930"/>
                  <a:pt x="2123225" y="0"/>
                </a:cubicBezTo>
                <a:cubicBezTo>
                  <a:pt x="2409308" y="-51930"/>
                  <a:pt x="2311616" y="29801"/>
                  <a:pt x="2391545" y="0"/>
                </a:cubicBezTo>
                <a:cubicBezTo>
                  <a:pt x="2471474" y="-29801"/>
                  <a:pt x="2691760" y="54309"/>
                  <a:pt x="2974848" y="0"/>
                </a:cubicBezTo>
                <a:cubicBezTo>
                  <a:pt x="3257936" y="-54309"/>
                  <a:pt x="3343690" y="3101"/>
                  <a:pt x="3663146" y="0"/>
                </a:cubicBezTo>
                <a:cubicBezTo>
                  <a:pt x="3982602" y="-3101"/>
                  <a:pt x="3824497" y="6473"/>
                  <a:pt x="3931466" y="0"/>
                </a:cubicBezTo>
                <a:cubicBezTo>
                  <a:pt x="4038435" y="-6473"/>
                  <a:pt x="4385857" y="23459"/>
                  <a:pt x="4514770" y="0"/>
                </a:cubicBezTo>
                <a:cubicBezTo>
                  <a:pt x="4643683" y="-23459"/>
                  <a:pt x="4884350" y="3879"/>
                  <a:pt x="5098073" y="0"/>
                </a:cubicBezTo>
                <a:cubicBezTo>
                  <a:pt x="5311796" y="-3879"/>
                  <a:pt x="5344727" y="4714"/>
                  <a:pt x="5471387" y="0"/>
                </a:cubicBezTo>
                <a:cubicBezTo>
                  <a:pt x="5598047" y="-4714"/>
                  <a:pt x="5622166" y="22456"/>
                  <a:pt x="5739707" y="0"/>
                </a:cubicBezTo>
                <a:cubicBezTo>
                  <a:pt x="5857248" y="-22456"/>
                  <a:pt x="6285128" y="64612"/>
                  <a:pt x="6428005" y="0"/>
                </a:cubicBezTo>
                <a:cubicBezTo>
                  <a:pt x="6570882" y="-64612"/>
                  <a:pt x="6967667" y="52060"/>
                  <a:pt x="7221298" y="0"/>
                </a:cubicBezTo>
                <a:cubicBezTo>
                  <a:pt x="7474929" y="-52060"/>
                  <a:pt x="7419436" y="2317"/>
                  <a:pt x="7489618" y="0"/>
                </a:cubicBezTo>
                <a:cubicBezTo>
                  <a:pt x="7559800" y="-2317"/>
                  <a:pt x="7687729" y="12501"/>
                  <a:pt x="7757937" y="0"/>
                </a:cubicBezTo>
                <a:cubicBezTo>
                  <a:pt x="7828145" y="-12501"/>
                  <a:pt x="8218662" y="49344"/>
                  <a:pt x="8341241" y="0"/>
                </a:cubicBezTo>
                <a:cubicBezTo>
                  <a:pt x="8463820" y="-49344"/>
                  <a:pt x="8721922" y="31844"/>
                  <a:pt x="8924544" y="0"/>
                </a:cubicBezTo>
                <a:cubicBezTo>
                  <a:pt x="9127166" y="-31844"/>
                  <a:pt x="9281215" y="10527"/>
                  <a:pt x="9402853" y="0"/>
                </a:cubicBezTo>
                <a:cubicBezTo>
                  <a:pt x="9524491" y="-10527"/>
                  <a:pt x="10017466" y="111537"/>
                  <a:pt x="10499464" y="0"/>
                </a:cubicBezTo>
                <a:cubicBezTo>
                  <a:pt x="10505142" y="127313"/>
                  <a:pt x="10497185" y="247300"/>
                  <a:pt x="10499464" y="461665"/>
                </a:cubicBezTo>
                <a:cubicBezTo>
                  <a:pt x="10501743" y="676030"/>
                  <a:pt x="10478004" y="767458"/>
                  <a:pt x="10499464" y="951030"/>
                </a:cubicBezTo>
                <a:cubicBezTo>
                  <a:pt x="10520924" y="1134602"/>
                  <a:pt x="10485203" y="1190863"/>
                  <a:pt x="10499464" y="1384995"/>
                </a:cubicBezTo>
                <a:cubicBezTo>
                  <a:pt x="10261114" y="1400538"/>
                  <a:pt x="10159470" y="1363400"/>
                  <a:pt x="9916160" y="1384995"/>
                </a:cubicBezTo>
                <a:cubicBezTo>
                  <a:pt x="9672850" y="1406590"/>
                  <a:pt x="9670568" y="1367072"/>
                  <a:pt x="9437852" y="1384995"/>
                </a:cubicBezTo>
                <a:cubicBezTo>
                  <a:pt x="9205136" y="1402918"/>
                  <a:pt x="8992244" y="1293697"/>
                  <a:pt x="8644559" y="1384995"/>
                </a:cubicBezTo>
                <a:cubicBezTo>
                  <a:pt x="8296874" y="1476293"/>
                  <a:pt x="8201183" y="1346617"/>
                  <a:pt x="8061255" y="1384995"/>
                </a:cubicBezTo>
                <a:cubicBezTo>
                  <a:pt x="7921327" y="1423373"/>
                  <a:pt x="7792623" y="1356849"/>
                  <a:pt x="7687941" y="1384995"/>
                </a:cubicBezTo>
                <a:cubicBezTo>
                  <a:pt x="7583259" y="1413141"/>
                  <a:pt x="7501056" y="1340862"/>
                  <a:pt x="7314627" y="1384995"/>
                </a:cubicBezTo>
                <a:cubicBezTo>
                  <a:pt x="7128198" y="1429128"/>
                  <a:pt x="7149256" y="1372818"/>
                  <a:pt x="7046307" y="1384995"/>
                </a:cubicBezTo>
                <a:cubicBezTo>
                  <a:pt x="6943358" y="1397172"/>
                  <a:pt x="6804897" y="1381797"/>
                  <a:pt x="6672993" y="1384995"/>
                </a:cubicBezTo>
                <a:cubicBezTo>
                  <a:pt x="6541089" y="1388193"/>
                  <a:pt x="6407767" y="1369380"/>
                  <a:pt x="6299678" y="1384995"/>
                </a:cubicBezTo>
                <a:cubicBezTo>
                  <a:pt x="6191590" y="1400610"/>
                  <a:pt x="5961945" y="1373886"/>
                  <a:pt x="5716375" y="1384995"/>
                </a:cubicBezTo>
                <a:cubicBezTo>
                  <a:pt x="5470805" y="1396104"/>
                  <a:pt x="5217884" y="1337198"/>
                  <a:pt x="4923082" y="1384995"/>
                </a:cubicBezTo>
                <a:cubicBezTo>
                  <a:pt x="4628280" y="1432792"/>
                  <a:pt x="4602807" y="1357013"/>
                  <a:pt x="4444773" y="1384995"/>
                </a:cubicBezTo>
                <a:cubicBezTo>
                  <a:pt x="4286739" y="1412977"/>
                  <a:pt x="3823034" y="1360726"/>
                  <a:pt x="3651480" y="1384995"/>
                </a:cubicBezTo>
                <a:cubicBezTo>
                  <a:pt x="3479926" y="1409264"/>
                  <a:pt x="3294635" y="1366269"/>
                  <a:pt x="2963182" y="1384995"/>
                </a:cubicBezTo>
                <a:cubicBezTo>
                  <a:pt x="2631729" y="1403721"/>
                  <a:pt x="2791047" y="1354450"/>
                  <a:pt x="2694862" y="1384995"/>
                </a:cubicBezTo>
                <a:cubicBezTo>
                  <a:pt x="2598677" y="1415540"/>
                  <a:pt x="2495411" y="1381197"/>
                  <a:pt x="2426543" y="1384995"/>
                </a:cubicBezTo>
                <a:cubicBezTo>
                  <a:pt x="2357675" y="1388793"/>
                  <a:pt x="1974554" y="1369412"/>
                  <a:pt x="1738245" y="1384995"/>
                </a:cubicBezTo>
                <a:cubicBezTo>
                  <a:pt x="1501936" y="1400578"/>
                  <a:pt x="1396079" y="1353365"/>
                  <a:pt x="1259936" y="1384995"/>
                </a:cubicBezTo>
                <a:cubicBezTo>
                  <a:pt x="1123793" y="1416625"/>
                  <a:pt x="984883" y="1347967"/>
                  <a:pt x="781627" y="1384995"/>
                </a:cubicBezTo>
                <a:cubicBezTo>
                  <a:pt x="578371" y="1422023"/>
                  <a:pt x="624540" y="1373351"/>
                  <a:pt x="513307" y="1384995"/>
                </a:cubicBezTo>
                <a:cubicBezTo>
                  <a:pt x="402074" y="1396639"/>
                  <a:pt x="182723" y="1370634"/>
                  <a:pt x="0" y="1384995"/>
                </a:cubicBezTo>
                <a:cubicBezTo>
                  <a:pt x="-28762" y="1161714"/>
                  <a:pt x="33777" y="1031066"/>
                  <a:pt x="0" y="909480"/>
                </a:cubicBezTo>
                <a:cubicBezTo>
                  <a:pt x="-33777" y="787895"/>
                  <a:pt x="12771" y="581686"/>
                  <a:pt x="0" y="489365"/>
                </a:cubicBezTo>
                <a:cubicBezTo>
                  <a:pt x="-12771" y="397044"/>
                  <a:pt x="2693" y="157090"/>
                  <a:pt x="0" y="0"/>
                </a:cubicBezTo>
                <a:close/>
              </a:path>
              <a:path w="10499464" h="1384995" stroke="0" extrusionOk="0">
                <a:moveTo>
                  <a:pt x="0" y="0"/>
                </a:moveTo>
                <a:cubicBezTo>
                  <a:pt x="263911" y="-61168"/>
                  <a:pt x="349606" y="34906"/>
                  <a:pt x="688298" y="0"/>
                </a:cubicBezTo>
                <a:cubicBezTo>
                  <a:pt x="1026990" y="-34906"/>
                  <a:pt x="1048352" y="29096"/>
                  <a:pt x="1166607" y="0"/>
                </a:cubicBezTo>
                <a:cubicBezTo>
                  <a:pt x="1284862" y="-29096"/>
                  <a:pt x="1458745" y="2188"/>
                  <a:pt x="1644916" y="0"/>
                </a:cubicBezTo>
                <a:cubicBezTo>
                  <a:pt x="1831087" y="-2188"/>
                  <a:pt x="2065750" y="53299"/>
                  <a:pt x="2228220" y="0"/>
                </a:cubicBezTo>
                <a:cubicBezTo>
                  <a:pt x="2390690" y="-53299"/>
                  <a:pt x="2563931" y="21854"/>
                  <a:pt x="2811523" y="0"/>
                </a:cubicBezTo>
                <a:cubicBezTo>
                  <a:pt x="3059115" y="-21854"/>
                  <a:pt x="3079628" y="44687"/>
                  <a:pt x="3289832" y="0"/>
                </a:cubicBezTo>
                <a:cubicBezTo>
                  <a:pt x="3500036" y="-44687"/>
                  <a:pt x="3654519" y="37402"/>
                  <a:pt x="3768141" y="0"/>
                </a:cubicBezTo>
                <a:cubicBezTo>
                  <a:pt x="3881763" y="-37402"/>
                  <a:pt x="3924058" y="22968"/>
                  <a:pt x="4036461" y="0"/>
                </a:cubicBezTo>
                <a:cubicBezTo>
                  <a:pt x="4148864" y="-22968"/>
                  <a:pt x="4517440" y="50928"/>
                  <a:pt x="4829753" y="0"/>
                </a:cubicBezTo>
                <a:cubicBezTo>
                  <a:pt x="5142066" y="-50928"/>
                  <a:pt x="5426373" y="7475"/>
                  <a:pt x="5623046" y="0"/>
                </a:cubicBezTo>
                <a:cubicBezTo>
                  <a:pt x="5819719" y="-7475"/>
                  <a:pt x="6019119" y="6492"/>
                  <a:pt x="6206350" y="0"/>
                </a:cubicBezTo>
                <a:cubicBezTo>
                  <a:pt x="6393581" y="-6492"/>
                  <a:pt x="6569720" y="53021"/>
                  <a:pt x="6684659" y="0"/>
                </a:cubicBezTo>
                <a:cubicBezTo>
                  <a:pt x="6799598" y="-53021"/>
                  <a:pt x="7073352" y="9641"/>
                  <a:pt x="7372957" y="0"/>
                </a:cubicBezTo>
                <a:cubicBezTo>
                  <a:pt x="7672562" y="-9641"/>
                  <a:pt x="7600151" y="38153"/>
                  <a:pt x="7746271" y="0"/>
                </a:cubicBezTo>
                <a:cubicBezTo>
                  <a:pt x="7892391" y="-38153"/>
                  <a:pt x="8078498" y="19819"/>
                  <a:pt x="8224580" y="0"/>
                </a:cubicBezTo>
                <a:cubicBezTo>
                  <a:pt x="8370662" y="-19819"/>
                  <a:pt x="8413567" y="29375"/>
                  <a:pt x="8492900" y="0"/>
                </a:cubicBezTo>
                <a:cubicBezTo>
                  <a:pt x="8572233" y="-29375"/>
                  <a:pt x="8696177" y="42785"/>
                  <a:pt x="8866214" y="0"/>
                </a:cubicBezTo>
                <a:cubicBezTo>
                  <a:pt x="9036251" y="-42785"/>
                  <a:pt x="9269467" y="60542"/>
                  <a:pt x="9554512" y="0"/>
                </a:cubicBezTo>
                <a:cubicBezTo>
                  <a:pt x="9839557" y="-60542"/>
                  <a:pt x="9708812" y="15710"/>
                  <a:pt x="9822832" y="0"/>
                </a:cubicBezTo>
                <a:cubicBezTo>
                  <a:pt x="9936852" y="-15710"/>
                  <a:pt x="10217298" y="67656"/>
                  <a:pt x="10499464" y="0"/>
                </a:cubicBezTo>
                <a:cubicBezTo>
                  <a:pt x="10538790" y="100736"/>
                  <a:pt x="10489991" y="337568"/>
                  <a:pt x="10499464" y="447815"/>
                </a:cubicBezTo>
                <a:cubicBezTo>
                  <a:pt x="10508937" y="558062"/>
                  <a:pt x="10448517" y="721842"/>
                  <a:pt x="10499464" y="881780"/>
                </a:cubicBezTo>
                <a:cubicBezTo>
                  <a:pt x="10550411" y="1041718"/>
                  <a:pt x="10465665" y="1217123"/>
                  <a:pt x="10499464" y="1384995"/>
                </a:cubicBezTo>
                <a:cubicBezTo>
                  <a:pt x="10395799" y="1396692"/>
                  <a:pt x="10302407" y="1355586"/>
                  <a:pt x="10126150" y="1384995"/>
                </a:cubicBezTo>
                <a:cubicBezTo>
                  <a:pt x="9949893" y="1414404"/>
                  <a:pt x="9739554" y="1369664"/>
                  <a:pt x="9542846" y="1384995"/>
                </a:cubicBezTo>
                <a:cubicBezTo>
                  <a:pt x="9346138" y="1400326"/>
                  <a:pt x="9071962" y="1363423"/>
                  <a:pt x="8854548" y="1384995"/>
                </a:cubicBezTo>
                <a:cubicBezTo>
                  <a:pt x="8637134" y="1406567"/>
                  <a:pt x="8568003" y="1375583"/>
                  <a:pt x="8376239" y="1384995"/>
                </a:cubicBezTo>
                <a:cubicBezTo>
                  <a:pt x="8184475" y="1394407"/>
                  <a:pt x="8060215" y="1369975"/>
                  <a:pt x="7897930" y="1384995"/>
                </a:cubicBezTo>
                <a:cubicBezTo>
                  <a:pt x="7735645" y="1400015"/>
                  <a:pt x="7500246" y="1324153"/>
                  <a:pt x="7314627" y="1384995"/>
                </a:cubicBezTo>
                <a:cubicBezTo>
                  <a:pt x="7129008" y="1445837"/>
                  <a:pt x="6724707" y="1293099"/>
                  <a:pt x="6521334" y="1384995"/>
                </a:cubicBezTo>
                <a:cubicBezTo>
                  <a:pt x="6317961" y="1476891"/>
                  <a:pt x="6360652" y="1374225"/>
                  <a:pt x="6253014" y="1384995"/>
                </a:cubicBezTo>
                <a:cubicBezTo>
                  <a:pt x="6145376" y="1395765"/>
                  <a:pt x="6046563" y="1360294"/>
                  <a:pt x="5879700" y="1384995"/>
                </a:cubicBezTo>
                <a:cubicBezTo>
                  <a:pt x="5712837" y="1409696"/>
                  <a:pt x="5625808" y="1376326"/>
                  <a:pt x="5506386" y="1384995"/>
                </a:cubicBezTo>
                <a:cubicBezTo>
                  <a:pt x="5386964" y="1393664"/>
                  <a:pt x="5136112" y="1353572"/>
                  <a:pt x="5028077" y="1384995"/>
                </a:cubicBezTo>
                <a:cubicBezTo>
                  <a:pt x="4920042" y="1416418"/>
                  <a:pt x="4751007" y="1349994"/>
                  <a:pt x="4654762" y="1384995"/>
                </a:cubicBezTo>
                <a:cubicBezTo>
                  <a:pt x="4558517" y="1419996"/>
                  <a:pt x="4201540" y="1343400"/>
                  <a:pt x="4071459" y="1384995"/>
                </a:cubicBezTo>
                <a:cubicBezTo>
                  <a:pt x="3941378" y="1426590"/>
                  <a:pt x="3625719" y="1329679"/>
                  <a:pt x="3488155" y="1384995"/>
                </a:cubicBezTo>
                <a:cubicBezTo>
                  <a:pt x="3350591" y="1440311"/>
                  <a:pt x="3239736" y="1353588"/>
                  <a:pt x="3114841" y="1384995"/>
                </a:cubicBezTo>
                <a:cubicBezTo>
                  <a:pt x="2989946" y="1416402"/>
                  <a:pt x="2903698" y="1361345"/>
                  <a:pt x="2846521" y="1384995"/>
                </a:cubicBezTo>
                <a:cubicBezTo>
                  <a:pt x="2789344" y="1408645"/>
                  <a:pt x="2641523" y="1379770"/>
                  <a:pt x="2473207" y="1384995"/>
                </a:cubicBezTo>
                <a:cubicBezTo>
                  <a:pt x="2304891" y="1390220"/>
                  <a:pt x="2300605" y="1355486"/>
                  <a:pt x="2204887" y="1384995"/>
                </a:cubicBezTo>
                <a:cubicBezTo>
                  <a:pt x="2109169" y="1414504"/>
                  <a:pt x="2000611" y="1365979"/>
                  <a:pt x="1936568" y="1384995"/>
                </a:cubicBezTo>
                <a:cubicBezTo>
                  <a:pt x="1872525" y="1404011"/>
                  <a:pt x="1342169" y="1372984"/>
                  <a:pt x="1143275" y="1384995"/>
                </a:cubicBezTo>
                <a:cubicBezTo>
                  <a:pt x="944381" y="1397006"/>
                  <a:pt x="865836" y="1365092"/>
                  <a:pt x="769961" y="1384995"/>
                </a:cubicBezTo>
                <a:cubicBezTo>
                  <a:pt x="674086" y="1404898"/>
                  <a:pt x="309853" y="1294466"/>
                  <a:pt x="0" y="1384995"/>
                </a:cubicBezTo>
                <a:cubicBezTo>
                  <a:pt x="-23638" y="1218194"/>
                  <a:pt x="4762" y="1072146"/>
                  <a:pt x="0" y="937180"/>
                </a:cubicBezTo>
                <a:cubicBezTo>
                  <a:pt x="-4762" y="802214"/>
                  <a:pt x="28641" y="598540"/>
                  <a:pt x="0" y="447815"/>
                </a:cubicBezTo>
                <a:cubicBezTo>
                  <a:pt x="-28641" y="297091"/>
                  <a:pt x="3243" y="11111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207509592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800" b="1" i="0" u="none" strike="noStrike" cap="none" normalizeH="0" baseline="0" dirty="0">
                <a:ln>
                  <a:solidFill>
                    <a:srgbClr val="00B050"/>
                  </a:solidFill>
                </a:ln>
                <a:effectLst/>
              </a:rPr>
              <a:t>Треугольник является остроугольным, если квадрат длины наибольшей стороны треугольника будет меньше суммы квадратов </a:t>
            </a:r>
            <a:r>
              <a:rPr lang="ru-RU" altLang="ru-RU" sz="2800" b="1" dirty="0">
                <a:ln>
                  <a:solidFill>
                    <a:srgbClr val="00B050"/>
                  </a:solidFill>
                </a:ln>
              </a:rPr>
              <a:t>двух других сторон</a:t>
            </a:r>
            <a:r>
              <a:rPr kumimoji="0" lang="ru-RU" altLang="ru-RU" sz="2800" b="1" i="0" u="none" strike="noStrike" cap="none" normalizeH="0" baseline="0" dirty="0">
                <a:ln>
                  <a:solidFill>
                    <a:srgbClr val="00B050"/>
                  </a:solidFill>
                </a:ln>
                <a:effectLst/>
              </a:rPr>
              <a:t>. 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0713570B-BDC3-4BC2-B3F2-0A357254B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851" y="3319087"/>
            <a:ext cx="3628443" cy="584775"/>
          </a:xfrm>
          <a:custGeom>
            <a:avLst/>
            <a:gdLst>
              <a:gd name="csX0" fmla="*/ 0 w 3628443"/>
              <a:gd name="csY0" fmla="*/ 0 h 584775"/>
              <a:gd name="csX1" fmla="*/ 482065 w 3628443"/>
              <a:gd name="csY1" fmla="*/ 0 h 584775"/>
              <a:gd name="csX2" fmla="*/ 1072982 w 3628443"/>
              <a:gd name="csY2" fmla="*/ 0 h 584775"/>
              <a:gd name="csX3" fmla="*/ 1663900 w 3628443"/>
              <a:gd name="csY3" fmla="*/ 0 h 584775"/>
              <a:gd name="csX4" fmla="*/ 2218534 w 3628443"/>
              <a:gd name="csY4" fmla="*/ 0 h 584775"/>
              <a:gd name="csX5" fmla="*/ 2736883 w 3628443"/>
              <a:gd name="csY5" fmla="*/ 0 h 584775"/>
              <a:gd name="csX6" fmla="*/ 3628443 w 3628443"/>
              <a:gd name="csY6" fmla="*/ 0 h 584775"/>
              <a:gd name="csX7" fmla="*/ 3628443 w 3628443"/>
              <a:gd name="csY7" fmla="*/ 584775 h 584775"/>
              <a:gd name="csX8" fmla="*/ 3110094 w 3628443"/>
              <a:gd name="csY8" fmla="*/ 584775 h 584775"/>
              <a:gd name="csX9" fmla="*/ 2664314 w 3628443"/>
              <a:gd name="csY9" fmla="*/ 584775 h 584775"/>
              <a:gd name="csX10" fmla="*/ 2254818 w 3628443"/>
              <a:gd name="csY10" fmla="*/ 584775 h 584775"/>
              <a:gd name="csX11" fmla="*/ 1736469 w 3628443"/>
              <a:gd name="csY11" fmla="*/ 584775 h 584775"/>
              <a:gd name="csX12" fmla="*/ 1181836 w 3628443"/>
              <a:gd name="csY12" fmla="*/ 584775 h 584775"/>
              <a:gd name="csX13" fmla="*/ 772340 w 3628443"/>
              <a:gd name="csY13" fmla="*/ 584775 h 584775"/>
              <a:gd name="csX14" fmla="*/ 0 w 3628443"/>
              <a:gd name="csY14" fmla="*/ 584775 h 584775"/>
              <a:gd name="csX15" fmla="*/ 0 w 3628443"/>
              <a:gd name="csY15" fmla="*/ 0 h 5847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</a:cxnLst>
            <a:rect l="l" t="t" r="r" b="b"/>
            <a:pathLst>
              <a:path w="3628443" h="584775" fill="none" extrusionOk="0">
                <a:moveTo>
                  <a:pt x="0" y="0"/>
                </a:moveTo>
                <a:cubicBezTo>
                  <a:pt x="150062" y="-51497"/>
                  <a:pt x="380115" y="33758"/>
                  <a:pt x="482065" y="0"/>
                </a:cubicBezTo>
                <a:cubicBezTo>
                  <a:pt x="584016" y="-33758"/>
                  <a:pt x="826071" y="5097"/>
                  <a:pt x="1072982" y="0"/>
                </a:cubicBezTo>
                <a:cubicBezTo>
                  <a:pt x="1319893" y="-5097"/>
                  <a:pt x="1504473" y="14606"/>
                  <a:pt x="1663900" y="0"/>
                </a:cubicBezTo>
                <a:cubicBezTo>
                  <a:pt x="1823327" y="-14606"/>
                  <a:pt x="2059976" y="38393"/>
                  <a:pt x="2218534" y="0"/>
                </a:cubicBezTo>
                <a:cubicBezTo>
                  <a:pt x="2377092" y="-38393"/>
                  <a:pt x="2545465" y="61115"/>
                  <a:pt x="2736883" y="0"/>
                </a:cubicBezTo>
                <a:cubicBezTo>
                  <a:pt x="2928301" y="-61115"/>
                  <a:pt x="3261596" y="74284"/>
                  <a:pt x="3628443" y="0"/>
                </a:cubicBezTo>
                <a:cubicBezTo>
                  <a:pt x="3695370" y="159762"/>
                  <a:pt x="3578488" y="312126"/>
                  <a:pt x="3628443" y="584775"/>
                </a:cubicBezTo>
                <a:cubicBezTo>
                  <a:pt x="3417481" y="610894"/>
                  <a:pt x="3274622" y="552694"/>
                  <a:pt x="3110094" y="584775"/>
                </a:cubicBezTo>
                <a:cubicBezTo>
                  <a:pt x="2945566" y="616856"/>
                  <a:pt x="2801817" y="539401"/>
                  <a:pt x="2664314" y="584775"/>
                </a:cubicBezTo>
                <a:cubicBezTo>
                  <a:pt x="2526811" y="630149"/>
                  <a:pt x="2374232" y="545822"/>
                  <a:pt x="2254818" y="584775"/>
                </a:cubicBezTo>
                <a:cubicBezTo>
                  <a:pt x="2135404" y="623728"/>
                  <a:pt x="1891820" y="547373"/>
                  <a:pt x="1736469" y="584775"/>
                </a:cubicBezTo>
                <a:cubicBezTo>
                  <a:pt x="1581118" y="622177"/>
                  <a:pt x="1325632" y="557096"/>
                  <a:pt x="1181836" y="584775"/>
                </a:cubicBezTo>
                <a:cubicBezTo>
                  <a:pt x="1038040" y="612454"/>
                  <a:pt x="898907" y="536823"/>
                  <a:pt x="772340" y="584775"/>
                </a:cubicBezTo>
                <a:cubicBezTo>
                  <a:pt x="645773" y="632727"/>
                  <a:pt x="259232" y="580659"/>
                  <a:pt x="0" y="584775"/>
                </a:cubicBezTo>
                <a:cubicBezTo>
                  <a:pt x="-44125" y="399291"/>
                  <a:pt x="35822" y="238861"/>
                  <a:pt x="0" y="0"/>
                </a:cubicBezTo>
                <a:close/>
              </a:path>
              <a:path w="3628443" h="584775" stroke="0" extrusionOk="0">
                <a:moveTo>
                  <a:pt x="0" y="0"/>
                </a:moveTo>
                <a:cubicBezTo>
                  <a:pt x="206513" y="-38550"/>
                  <a:pt x="368798" y="24732"/>
                  <a:pt x="518349" y="0"/>
                </a:cubicBezTo>
                <a:cubicBezTo>
                  <a:pt x="667900" y="-24732"/>
                  <a:pt x="804903" y="31566"/>
                  <a:pt x="927845" y="0"/>
                </a:cubicBezTo>
                <a:cubicBezTo>
                  <a:pt x="1050787" y="-31566"/>
                  <a:pt x="1213899" y="10762"/>
                  <a:pt x="1446194" y="0"/>
                </a:cubicBezTo>
                <a:cubicBezTo>
                  <a:pt x="1678489" y="-10762"/>
                  <a:pt x="1798338" y="43014"/>
                  <a:pt x="2037112" y="0"/>
                </a:cubicBezTo>
                <a:cubicBezTo>
                  <a:pt x="2275886" y="-43014"/>
                  <a:pt x="2337061" y="47708"/>
                  <a:pt x="2482892" y="0"/>
                </a:cubicBezTo>
                <a:cubicBezTo>
                  <a:pt x="2628723" y="-47708"/>
                  <a:pt x="2785050" y="31145"/>
                  <a:pt x="2928672" y="0"/>
                </a:cubicBezTo>
                <a:cubicBezTo>
                  <a:pt x="3072294" y="-31145"/>
                  <a:pt x="3327747" y="56554"/>
                  <a:pt x="3628443" y="0"/>
                </a:cubicBezTo>
                <a:cubicBezTo>
                  <a:pt x="3672587" y="219071"/>
                  <a:pt x="3603918" y="438766"/>
                  <a:pt x="3628443" y="584775"/>
                </a:cubicBezTo>
                <a:cubicBezTo>
                  <a:pt x="3535022" y="608332"/>
                  <a:pt x="3330067" y="544198"/>
                  <a:pt x="3218947" y="584775"/>
                </a:cubicBezTo>
                <a:cubicBezTo>
                  <a:pt x="3107827" y="625352"/>
                  <a:pt x="2893725" y="570277"/>
                  <a:pt x="2773167" y="584775"/>
                </a:cubicBezTo>
                <a:cubicBezTo>
                  <a:pt x="2652609" y="599273"/>
                  <a:pt x="2400898" y="524206"/>
                  <a:pt x="2218534" y="584775"/>
                </a:cubicBezTo>
                <a:cubicBezTo>
                  <a:pt x="2036170" y="645344"/>
                  <a:pt x="1877021" y="528022"/>
                  <a:pt x="1700185" y="584775"/>
                </a:cubicBezTo>
                <a:cubicBezTo>
                  <a:pt x="1523349" y="641528"/>
                  <a:pt x="1389734" y="575375"/>
                  <a:pt x="1290689" y="584775"/>
                </a:cubicBezTo>
                <a:cubicBezTo>
                  <a:pt x="1191644" y="594175"/>
                  <a:pt x="925943" y="533255"/>
                  <a:pt x="699771" y="584775"/>
                </a:cubicBezTo>
                <a:cubicBezTo>
                  <a:pt x="473599" y="636295"/>
                  <a:pt x="204306" y="538106"/>
                  <a:pt x="0" y="584775"/>
                </a:cubicBezTo>
                <a:cubicBezTo>
                  <a:pt x="-20981" y="314787"/>
                  <a:pt x="41940" y="21847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17241632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effectLst/>
              </a:rPr>
              <a:t>=(М</a:t>
            </a:r>
            <a:r>
              <a:rPr kumimoji="0" lang="en-US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effectLst/>
              </a:rPr>
              <a:t>in</a:t>
            </a: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effectLst/>
              </a:rPr>
              <a:t>(A1:C1))</a:t>
            </a:r>
            <a:r>
              <a:rPr kumimoji="0" lang="ru-RU" altLang="ru-RU" sz="3200" b="0" i="0" u="none" strike="noStrike" cap="none" normalizeH="0" baseline="0" dirty="0">
                <a:ln>
                  <a:solidFill>
                    <a:srgbClr val="00B0F0"/>
                  </a:solidFill>
                </a:ln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7260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AC7A7CB-01B9-4DDD-A0A7-3C3614463987}"/>
              </a:ext>
            </a:extLst>
          </p:cNvPr>
          <p:cNvSpPr/>
          <p:nvPr/>
        </p:nvSpPr>
        <p:spPr>
          <a:xfrm>
            <a:off x="797168" y="560789"/>
            <a:ext cx="348364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Задание №3</a:t>
            </a:r>
            <a:endParaRPr lang="ru-RU" sz="4800" b="1" dirty="0">
              <a:ln w="22225">
                <a:solidFill>
                  <a:srgbClr val="00B0F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5179C824-EF21-48EA-B89A-FF0497FB1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998" y="1538541"/>
            <a:ext cx="10147055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</a:rPr>
              <a:t>Откройте файл электронной таблицы, содержащей в каждой строке три натуральных числа.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Задание 9</a:t>
            </a:r>
            <a:endParaRPr kumimoji="0" lang="ru-RU" altLang="ru-RU" sz="3200" b="0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</a:rPr>
              <a:t>Определите, сколько среди заданных троек чисел таких, которые могут быть сторонами прямоугольного треугольника.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3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89524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8184" y="302243"/>
            <a:ext cx="85577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Условие для прямоугольного треугольника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88764" y="3357578"/>
            <a:ext cx="3907291" cy="584775"/>
          </a:xfrm>
          <a:custGeom>
            <a:avLst/>
            <a:gdLst>
              <a:gd name="csX0" fmla="*/ 0 w 3907291"/>
              <a:gd name="csY0" fmla="*/ 0 h 584775"/>
              <a:gd name="csX1" fmla="*/ 597257 w 3907291"/>
              <a:gd name="csY1" fmla="*/ 0 h 584775"/>
              <a:gd name="csX2" fmla="*/ 1155442 w 3907291"/>
              <a:gd name="csY2" fmla="*/ 0 h 584775"/>
              <a:gd name="csX3" fmla="*/ 1713626 w 3907291"/>
              <a:gd name="csY3" fmla="*/ 0 h 584775"/>
              <a:gd name="csX4" fmla="*/ 2232738 w 3907291"/>
              <a:gd name="csY4" fmla="*/ 0 h 584775"/>
              <a:gd name="csX5" fmla="*/ 2829995 w 3907291"/>
              <a:gd name="csY5" fmla="*/ 0 h 584775"/>
              <a:gd name="csX6" fmla="*/ 3310034 w 3907291"/>
              <a:gd name="csY6" fmla="*/ 0 h 584775"/>
              <a:gd name="csX7" fmla="*/ 3907291 w 3907291"/>
              <a:gd name="csY7" fmla="*/ 0 h 584775"/>
              <a:gd name="csX8" fmla="*/ 3907291 w 3907291"/>
              <a:gd name="csY8" fmla="*/ 584775 h 584775"/>
              <a:gd name="csX9" fmla="*/ 3349107 w 3907291"/>
              <a:gd name="csY9" fmla="*/ 584775 h 584775"/>
              <a:gd name="csX10" fmla="*/ 2869068 w 3907291"/>
              <a:gd name="csY10" fmla="*/ 584775 h 584775"/>
              <a:gd name="csX11" fmla="*/ 2428102 w 3907291"/>
              <a:gd name="csY11" fmla="*/ 584775 h 584775"/>
              <a:gd name="csX12" fmla="*/ 1791772 w 3907291"/>
              <a:gd name="csY12" fmla="*/ 584775 h 584775"/>
              <a:gd name="csX13" fmla="*/ 1155442 w 3907291"/>
              <a:gd name="csY13" fmla="*/ 584775 h 584775"/>
              <a:gd name="csX14" fmla="*/ 597257 w 3907291"/>
              <a:gd name="csY14" fmla="*/ 584775 h 584775"/>
              <a:gd name="csX15" fmla="*/ 0 w 3907291"/>
              <a:gd name="csY15" fmla="*/ 584775 h 584775"/>
              <a:gd name="csX16" fmla="*/ 0 w 3907291"/>
              <a:gd name="csY16" fmla="*/ 0 h 5847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3907291" h="584775" fill="none" extrusionOk="0">
                <a:moveTo>
                  <a:pt x="0" y="0"/>
                </a:moveTo>
                <a:cubicBezTo>
                  <a:pt x="239976" y="-13534"/>
                  <a:pt x="315579" y="22225"/>
                  <a:pt x="597257" y="0"/>
                </a:cubicBezTo>
                <a:cubicBezTo>
                  <a:pt x="878935" y="-22225"/>
                  <a:pt x="899953" y="37854"/>
                  <a:pt x="1155442" y="0"/>
                </a:cubicBezTo>
                <a:cubicBezTo>
                  <a:pt x="1410932" y="-37854"/>
                  <a:pt x="1470103" y="36337"/>
                  <a:pt x="1713626" y="0"/>
                </a:cubicBezTo>
                <a:cubicBezTo>
                  <a:pt x="1957149" y="-36337"/>
                  <a:pt x="2022459" y="39535"/>
                  <a:pt x="2232738" y="0"/>
                </a:cubicBezTo>
                <a:cubicBezTo>
                  <a:pt x="2443017" y="-39535"/>
                  <a:pt x="2710023" y="56121"/>
                  <a:pt x="2829995" y="0"/>
                </a:cubicBezTo>
                <a:cubicBezTo>
                  <a:pt x="2949967" y="-56121"/>
                  <a:pt x="3153105" y="57069"/>
                  <a:pt x="3310034" y="0"/>
                </a:cubicBezTo>
                <a:cubicBezTo>
                  <a:pt x="3466963" y="-57069"/>
                  <a:pt x="3646884" y="13551"/>
                  <a:pt x="3907291" y="0"/>
                </a:cubicBezTo>
                <a:cubicBezTo>
                  <a:pt x="3935645" y="264004"/>
                  <a:pt x="3889585" y="333131"/>
                  <a:pt x="3907291" y="584775"/>
                </a:cubicBezTo>
                <a:cubicBezTo>
                  <a:pt x="3652085" y="608651"/>
                  <a:pt x="3473422" y="545118"/>
                  <a:pt x="3349107" y="584775"/>
                </a:cubicBezTo>
                <a:cubicBezTo>
                  <a:pt x="3224792" y="624432"/>
                  <a:pt x="3093146" y="539417"/>
                  <a:pt x="2869068" y="584775"/>
                </a:cubicBezTo>
                <a:cubicBezTo>
                  <a:pt x="2644990" y="630133"/>
                  <a:pt x="2610767" y="562206"/>
                  <a:pt x="2428102" y="584775"/>
                </a:cubicBezTo>
                <a:cubicBezTo>
                  <a:pt x="2245437" y="607344"/>
                  <a:pt x="1920531" y="510185"/>
                  <a:pt x="1791772" y="584775"/>
                </a:cubicBezTo>
                <a:cubicBezTo>
                  <a:pt x="1663013" y="659365"/>
                  <a:pt x="1348175" y="536458"/>
                  <a:pt x="1155442" y="584775"/>
                </a:cubicBezTo>
                <a:cubicBezTo>
                  <a:pt x="962709" y="633092"/>
                  <a:pt x="748769" y="529482"/>
                  <a:pt x="597257" y="584775"/>
                </a:cubicBezTo>
                <a:cubicBezTo>
                  <a:pt x="445745" y="640068"/>
                  <a:pt x="123758" y="514902"/>
                  <a:pt x="0" y="584775"/>
                </a:cubicBezTo>
                <a:cubicBezTo>
                  <a:pt x="-28956" y="360774"/>
                  <a:pt x="53918" y="171551"/>
                  <a:pt x="0" y="0"/>
                </a:cubicBezTo>
                <a:close/>
              </a:path>
              <a:path w="3907291" h="584775" stroke="0" extrusionOk="0">
                <a:moveTo>
                  <a:pt x="0" y="0"/>
                </a:moveTo>
                <a:cubicBezTo>
                  <a:pt x="267072" y="-23929"/>
                  <a:pt x="486714" y="2040"/>
                  <a:pt x="636330" y="0"/>
                </a:cubicBezTo>
                <a:cubicBezTo>
                  <a:pt x="785946" y="-2040"/>
                  <a:pt x="1004502" y="24400"/>
                  <a:pt x="1194515" y="0"/>
                </a:cubicBezTo>
                <a:cubicBezTo>
                  <a:pt x="1384528" y="-24400"/>
                  <a:pt x="1639661" y="29757"/>
                  <a:pt x="1791772" y="0"/>
                </a:cubicBezTo>
                <a:cubicBezTo>
                  <a:pt x="1943883" y="-29757"/>
                  <a:pt x="2235683" y="32267"/>
                  <a:pt x="2349956" y="0"/>
                </a:cubicBezTo>
                <a:cubicBezTo>
                  <a:pt x="2464229" y="-32267"/>
                  <a:pt x="2761945" y="62667"/>
                  <a:pt x="2986287" y="0"/>
                </a:cubicBezTo>
                <a:cubicBezTo>
                  <a:pt x="3210629" y="-62667"/>
                  <a:pt x="3638991" y="78847"/>
                  <a:pt x="3907291" y="0"/>
                </a:cubicBezTo>
                <a:cubicBezTo>
                  <a:pt x="3936570" y="156548"/>
                  <a:pt x="3896217" y="446531"/>
                  <a:pt x="3907291" y="584775"/>
                </a:cubicBezTo>
                <a:cubicBezTo>
                  <a:pt x="3600612" y="613505"/>
                  <a:pt x="3440214" y="568958"/>
                  <a:pt x="3270961" y="584775"/>
                </a:cubicBezTo>
                <a:cubicBezTo>
                  <a:pt x="3101708" y="600592"/>
                  <a:pt x="2991625" y="569185"/>
                  <a:pt x="2829995" y="584775"/>
                </a:cubicBezTo>
                <a:cubicBezTo>
                  <a:pt x="2668365" y="600365"/>
                  <a:pt x="2490969" y="569037"/>
                  <a:pt x="2232738" y="584775"/>
                </a:cubicBezTo>
                <a:cubicBezTo>
                  <a:pt x="1974507" y="600513"/>
                  <a:pt x="1766270" y="550256"/>
                  <a:pt x="1596407" y="584775"/>
                </a:cubicBezTo>
                <a:cubicBezTo>
                  <a:pt x="1426544" y="619294"/>
                  <a:pt x="1290280" y="573887"/>
                  <a:pt x="1116369" y="584775"/>
                </a:cubicBezTo>
                <a:cubicBezTo>
                  <a:pt x="942458" y="595663"/>
                  <a:pt x="760364" y="561930"/>
                  <a:pt x="519112" y="584775"/>
                </a:cubicBezTo>
                <a:cubicBezTo>
                  <a:pt x="277860" y="607620"/>
                  <a:pt x="130828" y="554484"/>
                  <a:pt x="0" y="584775"/>
                </a:cubicBezTo>
                <a:cubicBezTo>
                  <a:pt x="-47141" y="433107"/>
                  <a:pt x="5290" y="219895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2419700948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effectLst/>
              </a:rPr>
              <a:t>=(МАКС(A1:C1))</a:t>
            </a:r>
            <a:r>
              <a:rPr kumimoji="0" lang="ru-RU" altLang="ru-RU" sz="3200" b="0" i="0" u="none" strike="noStrike" cap="none" normalizeH="0" baseline="0" dirty="0">
                <a:ln>
                  <a:solidFill>
                    <a:srgbClr val="00B0F0"/>
                  </a:solidFill>
                </a:ln>
                <a:effectLst/>
              </a:rPr>
              <a:t> 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888764" y="4081696"/>
            <a:ext cx="8631035" cy="584775"/>
          </a:xfrm>
          <a:custGeom>
            <a:avLst/>
            <a:gdLst>
              <a:gd name="csX0" fmla="*/ 0 w 8631035"/>
              <a:gd name="csY0" fmla="*/ 0 h 584775"/>
              <a:gd name="csX1" fmla="*/ 748023 w 8631035"/>
              <a:gd name="csY1" fmla="*/ 0 h 584775"/>
              <a:gd name="csX2" fmla="*/ 1237115 w 8631035"/>
              <a:gd name="csY2" fmla="*/ 0 h 584775"/>
              <a:gd name="csX3" fmla="*/ 1985138 w 8631035"/>
              <a:gd name="csY3" fmla="*/ 0 h 584775"/>
              <a:gd name="csX4" fmla="*/ 2387920 w 8631035"/>
              <a:gd name="csY4" fmla="*/ 0 h 584775"/>
              <a:gd name="csX5" fmla="*/ 2790701 w 8631035"/>
              <a:gd name="csY5" fmla="*/ 0 h 584775"/>
              <a:gd name="csX6" fmla="*/ 3538724 w 8631035"/>
              <a:gd name="csY6" fmla="*/ 0 h 584775"/>
              <a:gd name="csX7" fmla="*/ 4114127 w 8631035"/>
              <a:gd name="csY7" fmla="*/ 0 h 584775"/>
              <a:gd name="csX8" fmla="*/ 4430598 w 8631035"/>
              <a:gd name="csY8" fmla="*/ 0 h 584775"/>
              <a:gd name="csX9" fmla="*/ 4747069 w 8631035"/>
              <a:gd name="csY9" fmla="*/ 0 h 584775"/>
              <a:gd name="csX10" fmla="*/ 5495092 w 8631035"/>
              <a:gd name="csY10" fmla="*/ 0 h 584775"/>
              <a:gd name="csX11" fmla="*/ 5897874 w 8631035"/>
              <a:gd name="csY11" fmla="*/ 0 h 584775"/>
              <a:gd name="csX12" fmla="*/ 6214345 w 8631035"/>
              <a:gd name="csY12" fmla="*/ 0 h 584775"/>
              <a:gd name="csX13" fmla="*/ 6617127 w 8631035"/>
              <a:gd name="csY13" fmla="*/ 0 h 584775"/>
              <a:gd name="csX14" fmla="*/ 7365150 w 8631035"/>
              <a:gd name="csY14" fmla="*/ 0 h 584775"/>
              <a:gd name="csX15" fmla="*/ 8113173 w 8631035"/>
              <a:gd name="csY15" fmla="*/ 0 h 584775"/>
              <a:gd name="csX16" fmla="*/ 8631035 w 8631035"/>
              <a:gd name="csY16" fmla="*/ 0 h 584775"/>
              <a:gd name="csX17" fmla="*/ 8631035 w 8631035"/>
              <a:gd name="csY17" fmla="*/ 584775 h 584775"/>
              <a:gd name="csX18" fmla="*/ 7969322 w 8631035"/>
              <a:gd name="csY18" fmla="*/ 584775 h 584775"/>
              <a:gd name="csX19" fmla="*/ 7566541 w 8631035"/>
              <a:gd name="csY19" fmla="*/ 584775 h 584775"/>
              <a:gd name="csX20" fmla="*/ 7250069 w 8631035"/>
              <a:gd name="csY20" fmla="*/ 584775 h 584775"/>
              <a:gd name="csX21" fmla="*/ 6760977 w 8631035"/>
              <a:gd name="csY21" fmla="*/ 584775 h 584775"/>
              <a:gd name="csX22" fmla="*/ 6358196 w 8631035"/>
              <a:gd name="csY22" fmla="*/ 584775 h 584775"/>
              <a:gd name="csX23" fmla="*/ 5610173 w 8631035"/>
              <a:gd name="csY23" fmla="*/ 584775 h 584775"/>
              <a:gd name="csX24" fmla="*/ 5034770 w 8631035"/>
              <a:gd name="csY24" fmla="*/ 584775 h 584775"/>
              <a:gd name="csX25" fmla="*/ 4286747 w 8631035"/>
              <a:gd name="csY25" fmla="*/ 584775 h 584775"/>
              <a:gd name="csX26" fmla="*/ 3711345 w 8631035"/>
              <a:gd name="csY26" fmla="*/ 584775 h 584775"/>
              <a:gd name="csX27" fmla="*/ 3135943 w 8631035"/>
              <a:gd name="csY27" fmla="*/ 584775 h 584775"/>
              <a:gd name="csX28" fmla="*/ 2387920 w 8631035"/>
              <a:gd name="csY28" fmla="*/ 584775 h 584775"/>
              <a:gd name="csX29" fmla="*/ 1898828 w 8631035"/>
              <a:gd name="csY29" fmla="*/ 584775 h 584775"/>
              <a:gd name="csX30" fmla="*/ 1582356 w 8631035"/>
              <a:gd name="csY30" fmla="*/ 584775 h 584775"/>
              <a:gd name="csX31" fmla="*/ 1179575 w 8631035"/>
              <a:gd name="csY31" fmla="*/ 584775 h 584775"/>
              <a:gd name="csX32" fmla="*/ 604172 w 8631035"/>
              <a:gd name="csY32" fmla="*/ 584775 h 584775"/>
              <a:gd name="csX33" fmla="*/ 0 w 8631035"/>
              <a:gd name="csY33" fmla="*/ 584775 h 584775"/>
              <a:gd name="csX34" fmla="*/ 0 w 8631035"/>
              <a:gd name="csY34" fmla="*/ 0 h 5847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</a:cxnLst>
            <a:rect l="l" t="t" r="r" b="b"/>
            <a:pathLst>
              <a:path w="8631035" h="584775" fill="none" extrusionOk="0">
                <a:moveTo>
                  <a:pt x="0" y="0"/>
                </a:moveTo>
                <a:cubicBezTo>
                  <a:pt x="311864" y="-27513"/>
                  <a:pt x="486517" y="72963"/>
                  <a:pt x="748023" y="0"/>
                </a:cubicBezTo>
                <a:cubicBezTo>
                  <a:pt x="1009529" y="-72963"/>
                  <a:pt x="1050714" y="6262"/>
                  <a:pt x="1237115" y="0"/>
                </a:cubicBezTo>
                <a:cubicBezTo>
                  <a:pt x="1423516" y="-6262"/>
                  <a:pt x="1795923" y="84798"/>
                  <a:pt x="1985138" y="0"/>
                </a:cubicBezTo>
                <a:cubicBezTo>
                  <a:pt x="2174353" y="-84798"/>
                  <a:pt x="2225024" y="45610"/>
                  <a:pt x="2387920" y="0"/>
                </a:cubicBezTo>
                <a:cubicBezTo>
                  <a:pt x="2550816" y="-45610"/>
                  <a:pt x="2603522" y="39052"/>
                  <a:pt x="2790701" y="0"/>
                </a:cubicBezTo>
                <a:cubicBezTo>
                  <a:pt x="2977880" y="-39052"/>
                  <a:pt x="3318306" y="64322"/>
                  <a:pt x="3538724" y="0"/>
                </a:cubicBezTo>
                <a:cubicBezTo>
                  <a:pt x="3759142" y="-64322"/>
                  <a:pt x="3956878" y="41492"/>
                  <a:pt x="4114127" y="0"/>
                </a:cubicBezTo>
                <a:cubicBezTo>
                  <a:pt x="4271376" y="-41492"/>
                  <a:pt x="4322961" y="4428"/>
                  <a:pt x="4430598" y="0"/>
                </a:cubicBezTo>
                <a:cubicBezTo>
                  <a:pt x="4538235" y="-4428"/>
                  <a:pt x="4624196" y="36804"/>
                  <a:pt x="4747069" y="0"/>
                </a:cubicBezTo>
                <a:cubicBezTo>
                  <a:pt x="4869942" y="-36804"/>
                  <a:pt x="5283562" y="40994"/>
                  <a:pt x="5495092" y="0"/>
                </a:cubicBezTo>
                <a:cubicBezTo>
                  <a:pt x="5706622" y="-40994"/>
                  <a:pt x="5749113" y="17584"/>
                  <a:pt x="5897874" y="0"/>
                </a:cubicBezTo>
                <a:cubicBezTo>
                  <a:pt x="6046635" y="-17584"/>
                  <a:pt x="6058436" y="10741"/>
                  <a:pt x="6214345" y="0"/>
                </a:cubicBezTo>
                <a:cubicBezTo>
                  <a:pt x="6370254" y="-10741"/>
                  <a:pt x="6470129" y="3372"/>
                  <a:pt x="6617127" y="0"/>
                </a:cubicBezTo>
                <a:cubicBezTo>
                  <a:pt x="6764125" y="-3372"/>
                  <a:pt x="7151877" y="50852"/>
                  <a:pt x="7365150" y="0"/>
                </a:cubicBezTo>
                <a:cubicBezTo>
                  <a:pt x="7578423" y="-50852"/>
                  <a:pt x="7849712" y="21060"/>
                  <a:pt x="8113173" y="0"/>
                </a:cubicBezTo>
                <a:cubicBezTo>
                  <a:pt x="8376634" y="-21060"/>
                  <a:pt x="8522161" y="36138"/>
                  <a:pt x="8631035" y="0"/>
                </a:cubicBezTo>
                <a:cubicBezTo>
                  <a:pt x="8641176" y="264420"/>
                  <a:pt x="8602980" y="376267"/>
                  <a:pt x="8631035" y="584775"/>
                </a:cubicBezTo>
                <a:cubicBezTo>
                  <a:pt x="8310755" y="609339"/>
                  <a:pt x="8168941" y="524624"/>
                  <a:pt x="7969322" y="584775"/>
                </a:cubicBezTo>
                <a:cubicBezTo>
                  <a:pt x="7769703" y="644926"/>
                  <a:pt x="7721225" y="548671"/>
                  <a:pt x="7566541" y="584775"/>
                </a:cubicBezTo>
                <a:cubicBezTo>
                  <a:pt x="7411857" y="620879"/>
                  <a:pt x="7379181" y="576368"/>
                  <a:pt x="7250069" y="584775"/>
                </a:cubicBezTo>
                <a:cubicBezTo>
                  <a:pt x="7120957" y="593182"/>
                  <a:pt x="6991829" y="538385"/>
                  <a:pt x="6760977" y="584775"/>
                </a:cubicBezTo>
                <a:cubicBezTo>
                  <a:pt x="6530125" y="631165"/>
                  <a:pt x="6448483" y="566347"/>
                  <a:pt x="6358196" y="584775"/>
                </a:cubicBezTo>
                <a:cubicBezTo>
                  <a:pt x="6267909" y="603203"/>
                  <a:pt x="5945812" y="549768"/>
                  <a:pt x="5610173" y="584775"/>
                </a:cubicBezTo>
                <a:cubicBezTo>
                  <a:pt x="5274534" y="619782"/>
                  <a:pt x="5243758" y="534828"/>
                  <a:pt x="5034770" y="584775"/>
                </a:cubicBezTo>
                <a:cubicBezTo>
                  <a:pt x="4825782" y="634722"/>
                  <a:pt x="4537795" y="550486"/>
                  <a:pt x="4286747" y="584775"/>
                </a:cubicBezTo>
                <a:cubicBezTo>
                  <a:pt x="4035699" y="619064"/>
                  <a:pt x="3867359" y="548949"/>
                  <a:pt x="3711345" y="584775"/>
                </a:cubicBezTo>
                <a:cubicBezTo>
                  <a:pt x="3555331" y="620601"/>
                  <a:pt x="3398754" y="580924"/>
                  <a:pt x="3135943" y="584775"/>
                </a:cubicBezTo>
                <a:cubicBezTo>
                  <a:pt x="2873132" y="588626"/>
                  <a:pt x="2660649" y="553476"/>
                  <a:pt x="2387920" y="584775"/>
                </a:cubicBezTo>
                <a:cubicBezTo>
                  <a:pt x="2115191" y="616074"/>
                  <a:pt x="2065841" y="551994"/>
                  <a:pt x="1898828" y="584775"/>
                </a:cubicBezTo>
                <a:cubicBezTo>
                  <a:pt x="1731815" y="617556"/>
                  <a:pt x="1737672" y="584228"/>
                  <a:pt x="1582356" y="584775"/>
                </a:cubicBezTo>
                <a:cubicBezTo>
                  <a:pt x="1427040" y="585322"/>
                  <a:pt x="1313295" y="580727"/>
                  <a:pt x="1179575" y="584775"/>
                </a:cubicBezTo>
                <a:cubicBezTo>
                  <a:pt x="1045855" y="588823"/>
                  <a:pt x="876924" y="564521"/>
                  <a:pt x="604172" y="584775"/>
                </a:cubicBezTo>
                <a:cubicBezTo>
                  <a:pt x="331420" y="605029"/>
                  <a:pt x="255563" y="514553"/>
                  <a:pt x="0" y="584775"/>
                </a:cubicBezTo>
                <a:cubicBezTo>
                  <a:pt x="-9793" y="355641"/>
                  <a:pt x="29484" y="190383"/>
                  <a:pt x="0" y="0"/>
                </a:cubicBezTo>
                <a:close/>
              </a:path>
              <a:path w="8631035" h="584775" stroke="0" extrusionOk="0">
                <a:moveTo>
                  <a:pt x="0" y="0"/>
                </a:moveTo>
                <a:cubicBezTo>
                  <a:pt x="276635" y="-52707"/>
                  <a:pt x="371604" y="22468"/>
                  <a:pt x="661713" y="0"/>
                </a:cubicBezTo>
                <a:cubicBezTo>
                  <a:pt x="951822" y="-22468"/>
                  <a:pt x="1244944" y="79931"/>
                  <a:pt x="1409736" y="0"/>
                </a:cubicBezTo>
                <a:cubicBezTo>
                  <a:pt x="1574528" y="-79931"/>
                  <a:pt x="1832228" y="52661"/>
                  <a:pt x="2157759" y="0"/>
                </a:cubicBezTo>
                <a:cubicBezTo>
                  <a:pt x="2483290" y="-52661"/>
                  <a:pt x="2513033" y="59090"/>
                  <a:pt x="2819471" y="0"/>
                </a:cubicBezTo>
                <a:cubicBezTo>
                  <a:pt x="3125909" y="-59090"/>
                  <a:pt x="3318707" y="46655"/>
                  <a:pt x="3481184" y="0"/>
                </a:cubicBezTo>
                <a:cubicBezTo>
                  <a:pt x="3643661" y="-46655"/>
                  <a:pt x="3730251" y="35833"/>
                  <a:pt x="3797655" y="0"/>
                </a:cubicBezTo>
                <a:cubicBezTo>
                  <a:pt x="3865059" y="-35833"/>
                  <a:pt x="4324490" y="69193"/>
                  <a:pt x="4545678" y="0"/>
                </a:cubicBezTo>
                <a:cubicBezTo>
                  <a:pt x="4766866" y="-69193"/>
                  <a:pt x="4882385" y="28431"/>
                  <a:pt x="5207391" y="0"/>
                </a:cubicBezTo>
                <a:cubicBezTo>
                  <a:pt x="5532397" y="-28431"/>
                  <a:pt x="5531234" y="44708"/>
                  <a:pt x="5696483" y="0"/>
                </a:cubicBezTo>
                <a:cubicBezTo>
                  <a:pt x="5861732" y="-44708"/>
                  <a:pt x="5888761" y="32113"/>
                  <a:pt x="6012954" y="0"/>
                </a:cubicBezTo>
                <a:cubicBezTo>
                  <a:pt x="6137147" y="-32113"/>
                  <a:pt x="6432457" y="57068"/>
                  <a:pt x="6588357" y="0"/>
                </a:cubicBezTo>
                <a:cubicBezTo>
                  <a:pt x="6744257" y="-57068"/>
                  <a:pt x="6839348" y="933"/>
                  <a:pt x="6904828" y="0"/>
                </a:cubicBezTo>
                <a:cubicBezTo>
                  <a:pt x="6970308" y="-933"/>
                  <a:pt x="7102216" y="37463"/>
                  <a:pt x="7221299" y="0"/>
                </a:cubicBezTo>
                <a:cubicBezTo>
                  <a:pt x="7340382" y="-37463"/>
                  <a:pt x="7598230" y="55113"/>
                  <a:pt x="7796702" y="0"/>
                </a:cubicBezTo>
                <a:cubicBezTo>
                  <a:pt x="7995174" y="-55113"/>
                  <a:pt x="8222492" y="24416"/>
                  <a:pt x="8631035" y="0"/>
                </a:cubicBezTo>
                <a:cubicBezTo>
                  <a:pt x="8698863" y="286531"/>
                  <a:pt x="8578145" y="463053"/>
                  <a:pt x="8631035" y="584775"/>
                </a:cubicBezTo>
                <a:cubicBezTo>
                  <a:pt x="8467623" y="605943"/>
                  <a:pt x="8385321" y="542933"/>
                  <a:pt x="8141943" y="584775"/>
                </a:cubicBezTo>
                <a:cubicBezTo>
                  <a:pt x="7898565" y="626617"/>
                  <a:pt x="7745928" y="572638"/>
                  <a:pt x="7480230" y="584775"/>
                </a:cubicBezTo>
                <a:cubicBezTo>
                  <a:pt x="7214532" y="596912"/>
                  <a:pt x="7227812" y="566112"/>
                  <a:pt x="7077449" y="584775"/>
                </a:cubicBezTo>
                <a:cubicBezTo>
                  <a:pt x="6927086" y="603438"/>
                  <a:pt x="6837277" y="565577"/>
                  <a:pt x="6760977" y="584775"/>
                </a:cubicBezTo>
                <a:cubicBezTo>
                  <a:pt x="6684677" y="603973"/>
                  <a:pt x="6306275" y="520137"/>
                  <a:pt x="6012954" y="584775"/>
                </a:cubicBezTo>
                <a:cubicBezTo>
                  <a:pt x="5719633" y="649413"/>
                  <a:pt x="5562688" y="553462"/>
                  <a:pt x="5351242" y="584775"/>
                </a:cubicBezTo>
                <a:cubicBezTo>
                  <a:pt x="5139796" y="616088"/>
                  <a:pt x="5105654" y="527154"/>
                  <a:pt x="4862150" y="584775"/>
                </a:cubicBezTo>
                <a:cubicBezTo>
                  <a:pt x="4618646" y="642396"/>
                  <a:pt x="4404262" y="550344"/>
                  <a:pt x="4200437" y="584775"/>
                </a:cubicBezTo>
                <a:cubicBezTo>
                  <a:pt x="3996612" y="619206"/>
                  <a:pt x="3906352" y="540455"/>
                  <a:pt x="3711345" y="584775"/>
                </a:cubicBezTo>
                <a:cubicBezTo>
                  <a:pt x="3516338" y="629095"/>
                  <a:pt x="3321613" y="553606"/>
                  <a:pt x="3222253" y="584775"/>
                </a:cubicBezTo>
                <a:cubicBezTo>
                  <a:pt x="3122893" y="615944"/>
                  <a:pt x="2991554" y="563989"/>
                  <a:pt x="2819471" y="584775"/>
                </a:cubicBezTo>
                <a:cubicBezTo>
                  <a:pt x="2647388" y="605561"/>
                  <a:pt x="2573069" y="553814"/>
                  <a:pt x="2416690" y="584775"/>
                </a:cubicBezTo>
                <a:cubicBezTo>
                  <a:pt x="2260311" y="615736"/>
                  <a:pt x="2213931" y="565744"/>
                  <a:pt x="2013908" y="584775"/>
                </a:cubicBezTo>
                <a:cubicBezTo>
                  <a:pt x="1813885" y="603806"/>
                  <a:pt x="1480105" y="506434"/>
                  <a:pt x="1265885" y="584775"/>
                </a:cubicBezTo>
                <a:cubicBezTo>
                  <a:pt x="1051665" y="663116"/>
                  <a:pt x="933515" y="572560"/>
                  <a:pt x="776793" y="584775"/>
                </a:cubicBezTo>
                <a:cubicBezTo>
                  <a:pt x="620071" y="596990"/>
                  <a:pt x="155777" y="494051"/>
                  <a:pt x="0" y="584775"/>
                </a:cubicBezTo>
                <a:cubicBezTo>
                  <a:pt x="-54352" y="380993"/>
                  <a:pt x="14968" y="144484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2604282625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=СУММ(A1:C1)-</a:t>
            </a:r>
            <a:r>
              <a:rPr kumimoji="0" lang="en-US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(</a:t>
            </a: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МАКС(A1:C1)</a:t>
            </a:r>
            <a:r>
              <a:rPr kumimoji="0" lang="en-US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+Min(A1:C1))</a:t>
            </a:r>
            <a:endParaRPr kumimoji="0" lang="ru-RU" altLang="ru-RU" sz="3200" b="1" i="0" u="none" strike="noStrike" cap="none" normalizeH="0" baseline="0" dirty="0">
              <a:ln>
                <a:solidFill>
                  <a:srgbClr val="00B0F0"/>
                </a:solidFill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888764" y="4805814"/>
            <a:ext cx="6890278" cy="584775"/>
          </a:xfrm>
          <a:custGeom>
            <a:avLst/>
            <a:gdLst>
              <a:gd name="csX0" fmla="*/ 0 w 6890278"/>
              <a:gd name="csY0" fmla="*/ 0 h 584775"/>
              <a:gd name="csX1" fmla="*/ 711995 w 6890278"/>
              <a:gd name="csY1" fmla="*/ 0 h 584775"/>
              <a:gd name="csX2" fmla="*/ 1286185 w 6890278"/>
              <a:gd name="csY2" fmla="*/ 0 h 584775"/>
              <a:gd name="csX3" fmla="*/ 1929278 w 6890278"/>
              <a:gd name="csY3" fmla="*/ 0 h 584775"/>
              <a:gd name="csX4" fmla="*/ 2365662 w 6890278"/>
              <a:gd name="csY4" fmla="*/ 0 h 584775"/>
              <a:gd name="csX5" fmla="*/ 2939852 w 6890278"/>
              <a:gd name="csY5" fmla="*/ 0 h 584775"/>
              <a:gd name="csX6" fmla="*/ 3651847 w 6890278"/>
              <a:gd name="csY6" fmla="*/ 0 h 584775"/>
              <a:gd name="csX7" fmla="*/ 4088232 w 6890278"/>
              <a:gd name="csY7" fmla="*/ 0 h 584775"/>
              <a:gd name="csX8" fmla="*/ 4662421 w 6890278"/>
              <a:gd name="csY8" fmla="*/ 0 h 584775"/>
              <a:gd name="csX9" fmla="*/ 5098806 w 6890278"/>
              <a:gd name="csY9" fmla="*/ 0 h 584775"/>
              <a:gd name="csX10" fmla="*/ 5741898 w 6890278"/>
              <a:gd name="csY10" fmla="*/ 0 h 584775"/>
              <a:gd name="csX11" fmla="*/ 6178283 w 6890278"/>
              <a:gd name="csY11" fmla="*/ 0 h 584775"/>
              <a:gd name="csX12" fmla="*/ 6890278 w 6890278"/>
              <a:gd name="csY12" fmla="*/ 0 h 584775"/>
              <a:gd name="csX13" fmla="*/ 6890278 w 6890278"/>
              <a:gd name="csY13" fmla="*/ 584775 h 584775"/>
              <a:gd name="csX14" fmla="*/ 6247185 w 6890278"/>
              <a:gd name="csY14" fmla="*/ 584775 h 584775"/>
              <a:gd name="csX15" fmla="*/ 5535190 w 6890278"/>
              <a:gd name="csY15" fmla="*/ 584775 h 584775"/>
              <a:gd name="csX16" fmla="*/ 4823195 w 6890278"/>
              <a:gd name="csY16" fmla="*/ 584775 h 584775"/>
              <a:gd name="csX17" fmla="*/ 4455713 w 6890278"/>
              <a:gd name="csY17" fmla="*/ 584775 h 584775"/>
              <a:gd name="csX18" fmla="*/ 3950426 w 6890278"/>
              <a:gd name="csY18" fmla="*/ 584775 h 584775"/>
              <a:gd name="csX19" fmla="*/ 3307333 w 6890278"/>
              <a:gd name="csY19" fmla="*/ 584775 h 584775"/>
              <a:gd name="csX20" fmla="*/ 2733144 w 6890278"/>
              <a:gd name="csY20" fmla="*/ 584775 h 584775"/>
              <a:gd name="csX21" fmla="*/ 2021148 w 6890278"/>
              <a:gd name="csY21" fmla="*/ 584775 h 584775"/>
              <a:gd name="csX22" fmla="*/ 1309153 w 6890278"/>
              <a:gd name="csY22" fmla="*/ 584775 h 584775"/>
              <a:gd name="csX23" fmla="*/ 597157 w 6890278"/>
              <a:gd name="csY23" fmla="*/ 584775 h 584775"/>
              <a:gd name="csX24" fmla="*/ 0 w 6890278"/>
              <a:gd name="csY24" fmla="*/ 584775 h 584775"/>
              <a:gd name="csX25" fmla="*/ 0 w 6890278"/>
              <a:gd name="csY25" fmla="*/ 0 h 5847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6890278" h="584775" fill="none" extrusionOk="0">
                <a:moveTo>
                  <a:pt x="0" y="0"/>
                </a:moveTo>
                <a:cubicBezTo>
                  <a:pt x="195357" y="-7187"/>
                  <a:pt x="368780" y="82895"/>
                  <a:pt x="711995" y="0"/>
                </a:cubicBezTo>
                <a:cubicBezTo>
                  <a:pt x="1055210" y="-82895"/>
                  <a:pt x="1161633" y="3460"/>
                  <a:pt x="1286185" y="0"/>
                </a:cubicBezTo>
                <a:cubicBezTo>
                  <a:pt x="1410737" y="-3460"/>
                  <a:pt x="1632246" y="14296"/>
                  <a:pt x="1929278" y="0"/>
                </a:cubicBezTo>
                <a:cubicBezTo>
                  <a:pt x="2226310" y="-14296"/>
                  <a:pt x="2180418" y="12834"/>
                  <a:pt x="2365662" y="0"/>
                </a:cubicBezTo>
                <a:cubicBezTo>
                  <a:pt x="2550906" y="-12834"/>
                  <a:pt x="2742993" y="62201"/>
                  <a:pt x="2939852" y="0"/>
                </a:cubicBezTo>
                <a:cubicBezTo>
                  <a:pt x="3136711" y="-62201"/>
                  <a:pt x="3347645" y="82895"/>
                  <a:pt x="3651847" y="0"/>
                </a:cubicBezTo>
                <a:cubicBezTo>
                  <a:pt x="3956049" y="-82895"/>
                  <a:pt x="3937204" y="33300"/>
                  <a:pt x="4088232" y="0"/>
                </a:cubicBezTo>
                <a:cubicBezTo>
                  <a:pt x="4239261" y="-33300"/>
                  <a:pt x="4510938" y="62157"/>
                  <a:pt x="4662421" y="0"/>
                </a:cubicBezTo>
                <a:cubicBezTo>
                  <a:pt x="4813904" y="-62157"/>
                  <a:pt x="4967580" y="29757"/>
                  <a:pt x="5098806" y="0"/>
                </a:cubicBezTo>
                <a:cubicBezTo>
                  <a:pt x="5230033" y="-29757"/>
                  <a:pt x="5466209" y="14557"/>
                  <a:pt x="5741898" y="0"/>
                </a:cubicBezTo>
                <a:cubicBezTo>
                  <a:pt x="6017587" y="-14557"/>
                  <a:pt x="6011177" y="45784"/>
                  <a:pt x="6178283" y="0"/>
                </a:cubicBezTo>
                <a:cubicBezTo>
                  <a:pt x="6345390" y="-45784"/>
                  <a:pt x="6741606" y="113"/>
                  <a:pt x="6890278" y="0"/>
                </a:cubicBezTo>
                <a:cubicBezTo>
                  <a:pt x="6897341" y="207330"/>
                  <a:pt x="6866034" y="308636"/>
                  <a:pt x="6890278" y="584775"/>
                </a:cubicBezTo>
                <a:cubicBezTo>
                  <a:pt x="6697678" y="655543"/>
                  <a:pt x="6473451" y="544360"/>
                  <a:pt x="6247185" y="584775"/>
                </a:cubicBezTo>
                <a:cubicBezTo>
                  <a:pt x="6020919" y="625190"/>
                  <a:pt x="5728744" y="520228"/>
                  <a:pt x="5535190" y="584775"/>
                </a:cubicBezTo>
                <a:cubicBezTo>
                  <a:pt x="5341637" y="649322"/>
                  <a:pt x="5110635" y="572498"/>
                  <a:pt x="4823195" y="584775"/>
                </a:cubicBezTo>
                <a:cubicBezTo>
                  <a:pt x="4535756" y="597052"/>
                  <a:pt x="4552885" y="542685"/>
                  <a:pt x="4455713" y="584775"/>
                </a:cubicBezTo>
                <a:cubicBezTo>
                  <a:pt x="4358541" y="626865"/>
                  <a:pt x="4193618" y="561246"/>
                  <a:pt x="3950426" y="584775"/>
                </a:cubicBezTo>
                <a:cubicBezTo>
                  <a:pt x="3707234" y="608304"/>
                  <a:pt x="3537086" y="539819"/>
                  <a:pt x="3307333" y="584775"/>
                </a:cubicBezTo>
                <a:cubicBezTo>
                  <a:pt x="3077580" y="629731"/>
                  <a:pt x="2937256" y="565818"/>
                  <a:pt x="2733144" y="584775"/>
                </a:cubicBezTo>
                <a:cubicBezTo>
                  <a:pt x="2529032" y="603732"/>
                  <a:pt x="2212925" y="528725"/>
                  <a:pt x="2021148" y="584775"/>
                </a:cubicBezTo>
                <a:cubicBezTo>
                  <a:pt x="1829371" y="640825"/>
                  <a:pt x="1587381" y="531329"/>
                  <a:pt x="1309153" y="584775"/>
                </a:cubicBezTo>
                <a:cubicBezTo>
                  <a:pt x="1030926" y="638221"/>
                  <a:pt x="833735" y="526056"/>
                  <a:pt x="597157" y="584775"/>
                </a:cubicBezTo>
                <a:cubicBezTo>
                  <a:pt x="360579" y="643494"/>
                  <a:pt x="267951" y="571273"/>
                  <a:pt x="0" y="584775"/>
                </a:cubicBezTo>
                <a:cubicBezTo>
                  <a:pt x="-33218" y="297853"/>
                  <a:pt x="21148" y="246949"/>
                  <a:pt x="0" y="0"/>
                </a:cubicBezTo>
                <a:close/>
              </a:path>
              <a:path w="6890278" h="584775" stroke="0" extrusionOk="0">
                <a:moveTo>
                  <a:pt x="0" y="0"/>
                </a:moveTo>
                <a:cubicBezTo>
                  <a:pt x="196734" y="-27246"/>
                  <a:pt x="471300" y="21896"/>
                  <a:pt x="643093" y="0"/>
                </a:cubicBezTo>
                <a:cubicBezTo>
                  <a:pt x="814886" y="-21896"/>
                  <a:pt x="1145388" y="80180"/>
                  <a:pt x="1355088" y="0"/>
                </a:cubicBezTo>
                <a:cubicBezTo>
                  <a:pt x="1564788" y="-80180"/>
                  <a:pt x="1802995" y="6902"/>
                  <a:pt x="1998181" y="0"/>
                </a:cubicBezTo>
                <a:cubicBezTo>
                  <a:pt x="2193367" y="-6902"/>
                  <a:pt x="2511767" y="50559"/>
                  <a:pt x="2641273" y="0"/>
                </a:cubicBezTo>
                <a:cubicBezTo>
                  <a:pt x="2770779" y="-50559"/>
                  <a:pt x="2864833" y="19281"/>
                  <a:pt x="3077658" y="0"/>
                </a:cubicBezTo>
                <a:cubicBezTo>
                  <a:pt x="3290484" y="-19281"/>
                  <a:pt x="3522051" y="40949"/>
                  <a:pt x="3651847" y="0"/>
                </a:cubicBezTo>
                <a:cubicBezTo>
                  <a:pt x="3781643" y="-40949"/>
                  <a:pt x="3950829" y="46423"/>
                  <a:pt x="4157134" y="0"/>
                </a:cubicBezTo>
                <a:cubicBezTo>
                  <a:pt x="4363439" y="-46423"/>
                  <a:pt x="4409783" y="20543"/>
                  <a:pt x="4524616" y="0"/>
                </a:cubicBezTo>
                <a:cubicBezTo>
                  <a:pt x="4639449" y="-20543"/>
                  <a:pt x="4935831" y="32449"/>
                  <a:pt x="5098806" y="0"/>
                </a:cubicBezTo>
                <a:cubicBezTo>
                  <a:pt x="5261781" y="-32449"/>
                  <a:pt x="5388196" y="34350"/>
                  <a:pt x="5466287" y="0"/>
                </a:cubicBezTo>
                <a:cubicBezTo>
                  <a:pt x="5544378" y="-34350"/>
                  <a:pt x="5798967" y="17199"/>
                  <a:pt x="6040477" y="0"/>
                </a:cubicBezTo>
                <a:cubicBezTo>
                  <a:pt x="6281987" y="-17199"/>
                  <a:pt x="6537020" y="29642"/>
                  <a:pt x="6890278" y="0"/>
                </a:cubicBezTo>
                <a:cubicBezTo>
                  <a:pt x="6937947" y="250659"/>
                  <a:pt x="6853667" y="462942"/>
                  <a:pt x="6890278" y="584775"/>
                </a:cubicBezTo>
                <a:cubicBezTo>
                  <a:pt x="6659531" y="652731"/>
                  <a:pt x="6499855" y="568224"/>
                  <a:pt x="6178283" y="584775"/>
                </a:cubicBezTo>
                <a:cubicBezTo>
                  <a:pt x="5856712" y="601326"/>
                  <a:pt x="5727743" y="521319"/>
                  <a:pt x="5466287" y="584775"/>
                </a:cubicBezTo>
                <a:cubicBezTo>
                  <a:pt x="5204831" y="648231"/>
                  <a:pt x="4934087" y="522117"/>
                  <a:pt x="4754292" y="584775"/>
                </a:cubicBezTo>
                <a:cubicBezTo>
                  <a:pt x="4574497" y="647433"/>
                  <a:pt x="4218470" y="576111"/>
                  <a:pt x="4042296" y="584775"/>
                </a:cubicBezTo>
                <a:cubicBezTo>
                  <a:pt x="3866122" y="593439"/>
                  <a:pt x="3791622" y="570798"/>
                  <a:pt x="3674815" y="584775"/>
                </a:cubicBezTo>
                <a:cubicBezTo>
                  <a:pt x="3558008" y="598752"/>
                  <a:pt x="3153248" y="568471"/>
                  <a:pt x="2962820" y="584775"/>
                </a:cubicBezTo>
                <a:cubicBezTo>
                  <a:pt x="2772393" y="601079"/>
                  <a:pt x="2584470" y="583806"/>
                  <a:pt x="2388630" y="584775"/>
                </a:cubicBezTo>
                <a:cubicBezTo>
                  <a:pt x="2192790" y="585744"/>
                  <a:pt x="1863989" y="507602"/>
                  <a:pt x="1676634" y="584775"/>
                </a:cubicBezTo>
                <a:cubicBezTo>
                  <a:pt x="1489279" y="661948"/>
                  <a:pt x="1418083" y="556663"/>
                  <a:pt x="1309153" y="584775"/>
                </a:cubicBezTo>
                <a:cubicBezTo>
                  <a:pt x="1200223" y="612887"/>
                  <a:pt x="1070429" y="557020"/>
                  <a:pt x="941671" y="584775"/>
                </a:cubicBezTo>
                <a:cubicBezTo>
                  <a:pt x="812913" y="612530"/>
                  <a:pt x="675113" y="572498"/>
                  <a:pt x="574190" y="584775"/>
                </a:cubicBezTo>
                <a:cubicBezTo>
                  <a:pt x="473267" y="597052"/>
                  <a:pt x="231104" y="577603"/>
                  <a:pt x="0" y="584775"/>
                </a:cubicBezTo>
                <a:cubicBezTo>
                  <a:pt x="-23008" y="404484"/>
                  <a:pt x="57111" y="252235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2810890999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=ЕСЛИ(D1</a:t>
            </a:r>
            <a:r>
              <a:rPr kumimoji="0" lang="en-US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^2</a:t>
            </a: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 =</a:t>
            </a:r>
            <a:r>
              <a:rPr kumimoji="0" lang="en-US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(</a:t>
            </a: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E1</a:t>
            </a:r>
            <a:r>
              <a:rPr kumimoji="0" lang="en-US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^2+G1^2)</a:t>
            </a: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;1;0)</a:t>
            </a:r>
            <a:endParaRPr kumimoji="0" lang="ru-RU" altLang="ru-RU" sz="3200" b="0" i="0" u="none" strike="noStrike" cap="none" normalizeH="0" baseline="0" dirty="0">
              <a:ln>
                <a:solidFill>
                  <a:srgbClr val="00B0F0"/>
                </a:solidFill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888764" y="5529932"/>
            <a:ext cx="4674198" cy="584775"/>
          </a:xfrm>
          <a:custGeom>
            <a:avLst/>
            <a:gdLst>
              <a:gd name="csX0" fmla="*/ 0 w 4674198"/>
              <a:gd name="csY0" fmla="*/ 0 h 584775"/>
              <a:gd name="csX1" fmla="*/ 584275 w 4674198"/>
              <a:gd name="csY1" fmla="*/ 0 h 584775"/>
              <a:gd name="csX2" fmla="*/ 1168550 w 4674198"/>
              <a:gd name="csY2" fmla="*/ 0 h 584775"/>
              <a:gd name="csX3" fmla="*/ 1799566 w 4674198"/>
              <a:gd name="csY3" fmla="*/ 0 h 584775"/>
              <a:gd name="csX4" fmla="*/ 2383841 w 4674198"/>
              <a:gd name="csY4" fmla="*/ 0 h 584775"/>
              <a:gd name="csX5" fmla="*/ 3014858 w 4674198"/>
              <a:gd name="csY5" fmla="*/ 0 h 584775"/>
              <a:gd name="csX6" fmla="*/ 3458907 w 4674198"/>
              <a:gd name="csY6" fmla="*/ 0 h 584775"/>
              <a:gd name="csX7" fmla="*/ 3902955 w 4674198"/>
              <a:gd name="csY7" fmla="*/ 0 h 584775"/>
              <a:gd name="csX8" fmla="*/ 4674198 w 4674198"/>
              <a:gd name="csY8" fmla="*/ 0 h 584775"/>
              <a:gd name="csX9" fmla="*/ 4674198 w 4674198"/>
              <a:gd name="csY9" fmla="*/ 584775 h 584775"/>
              <a:gd name="csX10" fmla="*/ 4043181 w 4674198"/>
              <a:gd name="csY10" fmla="*/ 584775 h 584775"/>
              <a:gd name="csX11" fmla="*/ 3365423 w 4674198"/>
              <a:gd name="csY11" fmla="*/ 584775 h 584775"/>
              <a:gd name="csX12" fmla="*/ 2734406 w 4674198"/>
              <a:gd name="csY12" fmla="*/ 584775 h 584775"/>
              <a:gd name="csX13" fmla="*/ 2196873 w 4674198"/>
              <a:gd name="csY13" fmla="*/ 584775 h 584775"/>
              <a:gd name="csX14" fmla="*/ 1659340 w 4674198"/>
              <a:gd name="csY14" fmla="*/ 584775 h 584775"/>
              <a:gd name="csX15" fmla="*/ 1028324 w 4674198"/>
              <a:gd name="csY15" fmla="*/ 584775 h 584775"/>
              <a:gd name="csX16" fmla="*/ 537533 w 4674198"/>
              <a:gd name="csY16" fmla="*/ 584775 h 584775"/>
              <a:gd name="csX17" fmla="*/ 0 w 4674198"/>
              <a:gd name="csY17" fmla="*/ 584775 h 584775"/>
              <a:gd name="csX18" fmla="*/ 0 w 4674198"/>
              <a:gd name="csY18" fmla="*/ 0 h 5847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4674198" h="584775" fill="none" extrusionOk="0">
                <a:moveTo>
                  <a:pt x="0" y="0"/>
                </a:moveTo>
                <a:cubicBezTo>
                  <a:pt x="129431" y="-18008"/>
                  <a:pt x="457477" y="45735"/>
                  <a:pt x="584275" y="0"/>
                </a:cubicBezTo>
                <a:cubicBezTo>
                  <a:pt x="711074" y="-45735"/>
                  <a:pt x="951516" y="46746"/>
                  <a:pt x="1168550" y="0"/>
                </a:cubicBezTo>
                <a:cubicBezTo>
                  <a:pt x="1385584" y="-46746"/>
                  <a:pt x="1531991" y="20416"/>
                  <a:pt x="1799566" y="0"/>
                </a:cubicBezTo>
                <a:cubicBezTo>
                  <a:pt x="2067141" y="-20416"/>
                  <a:pt x="2134703" y="21616"/>
                  <a:pt x="2383841" y="0"/>
                </a:cubicBezTo>
                <a:cubicBezTo>
                  <a:pt x="2632980" y="-21616"/>
                  <a:pt x="2724658" y="40139"/>
                  <a:pt x="3014858" y="0"/>
                </a:cubicBezTo>
                <a:cubicBezTo>
                  <a:pt x="3305058" y="-40139"/>
                  <a:pt x="3249694" y="11844"/>
                  <a:pt x="3458907" y="0"/>
                </a:cubicBezTo>
                <a:cubicBezTo>
                  <a:pt x="3668120" y="-11844"/>
                  <a:pt x="3696555" y="11865"/>
                  <a:pt x="3902955" y="0"/>
                </a:cubicBezTo>
                <a:cubicBezTo>
                  <a:pt x="4109355" y="-11865"/>
                  <a:pt x="4473286" y="70403"/>
                  <a:pt x="4674198" y="0"/>
                </a:cubicBezTo>
                <a:cubicBezTo>
                  <a:pt x="4711889" y="190644"/>
                  <a:pt x="4636560" y="333460"/>
                  <a:pt x="4674198" y="584775"/>
                </a:cubicBezTo>
                <a:cubicBezTo>
                  <a:pt x="4436396" y="654838"/>
                  <a:pt x="4261929" y="568475"/>
                  <a:pt x="4043181" y="584775"/>
                </a:cubicBezTo>
                <a:cubicBezTo>
                  <a:pt x="3824433" y="601075"/>
                  <a:pt x="3555403" y="553364"/>
                  <a:pt x="3365423" y="584775"/>
                </a:cubicBezTo>
                <a:cubicBezTo>
                  <a:pt x="3175443" y="616186"/>
                  <a:pt x="2998384" y="572351"/>
                  <a:pt x="2734406" y="584775"/>
                </a:cubicBezTo>
                <a:cubicBezTo>
                  <a:pt x="2470428" y="597199"/>
                  <a:pt x="2380544" y="561254"/>
                  <a:pt x="2196873" y="584775"/>
                </a:cubicBezTo>
                <a:cubicBezTo>
                  <a:pt x="2013202" y="608296"/>
                  <a:pt x="1821790" y="578649"/>
                  <a:pt x="1659340" y="584775"/>
                </a:cubicBezTo>
                <a:cubicBezTo>
                  <a:pt x="1496890" y="590901"/>
                  <a:pt x="1277978" y="569292"/>
                  <a:pt x="1028324" y="584775"/>
                </a:cubicBezTo>
                <a:cubicBezTo>
                  <a:pt x="778670" y="600258"/>
                  <a:pt x="673147" y="554832"/>
                  <a:pt x="537533" y="584775"/>
                </a:cubicBezTo>
                <a:cubicBezTo>
                  <a:pt x="401919" y="614718"/>
                  <a:pt x="152937" y="530541"/>
                  <a:pt x="0" y="584775"/>
                </a:cubicBezTo>
                <a:cubicBezTo>
                  <a:pt x="-37265" y="384413"/>
                  <a:pt x="43902" y="161617"/>
                  <a:pt x="0" y="0"/>
                </a:cubicBezTo>
                <a:close/>
              </a:path>
              <a:path w="4674198" h="584775" stroke="0" extrusionOk="0">
                <a:moveTo>
                  <a:pt x="0" y="0"/>
                </a:moveTo>
                <a:cubicBezTo>
                  <a:pt x="149178" y="-8237"/>
                  <a:pt x="402094" y="57560"/>
                  <a:pt x="677759" y="0"/>
                </a:cubicBezTo>
                <a:cubicBezTo>
                  <a:pt x="953424" y="-57560"/>
                  <a:pt x="1153741" y="28469"/>
                  <a:pt x="1355517" y="0"/>
                </a:cubicBezTo>
                <a:cubicBezTo>
                  <a:pt x="1557293" y="-28469"/>
                  <a:pt x="1788668" y="61346"/>
                  <a:pt x="1939792" y="0"/>
                </a:cubicBezTo>
                <a:cubicBezTo>
                  <a:pt x="2090917" y="-61346"/>
                  <a:pt x="2254805" y="30651"/>
                  <a:pt x="2383841" y="0"/>
                </a:cubicBezTo>
                <a:cubicBezTo>
                  <a:pt x="2512877" y="-30651"/>
                  <a:pt x="2842666" y="41911"/>
                  <a:pt x="3014858" y="0"/>
                </a:cubicBezTo>
                <a:cubicBezTo>
                  <a:pt x="3187050" y="-41911"/>
                  <a:pt x="3422278" y="332"/>
                  <a:pt x="3552390" y="0"/>
                </a:cubicBezTo>
                <a:cubicBezTo>
                  <a:pt x="3682502" y="-332"/>
                  <a:pt x="4225184" y="5009"/>
                  <a:pt x="4674198" y="0"/>
                </a:cubicBezTo>
                <a:cubicBezTo>
                  <a:pt x="4726511" y="130160"/>
                  <a:pt x="4636521" y="296971"/>
                  <a:pt x="4674198" y="584775"/>
                </a:cubicBezTo>
                <a:cubicBezTo>
                  <a:pt x="4547565" y="629525"/>
                  <a:pt x="4256785" y="557683"/>
                  <a:pt x="4136665" y="584775"/>
                </a:cubicBezTo>
                <a:cubicBezTo>
                  <a:pt x="4016545" y="611867"/>
                  <a:pt x="3771774" y="572456"/>
                  <a:pt x="3645874" y="584775"/>
                </a:cubicBezTo>
                <a:cubicBezTo>
                  <a:pt x="3519974" y="597094"/>
                  <a:pt x="3271471" y="536183"/>
                  <a:pt x="3155084" y="584775"/>
                </a:cubicBezTo>
                <a:cubicBezTo>
                  <a:pt x="3038697" y="633367"/>
                  <a:pt x="2699582" y="573434"/>
                  <a:pt x="2570809" y="584775"/>
                </a:cubicBezTo>
                <a:cubicBezTo>
                  <a:pt x="2442036" y="596116"/>
                  <a:pt x="2229595" y="539996"/>
                  <a:pt x="2080018" y="584775"/>
                </a:cubicBezTo>
                <a:cubicBezTo>
                  <a:pt x="1930441" y="629554"/>
                  <a:pt x="1721575" y="574365"/>
                  <a:pt x="1449001" y="584775"/>
                </a:cubicBezTo>
                <a:cubicBezTo>
                  <a:pt x="1176427" y="595185"/>
                  <a:pt x="1038288" y="531612"/>
                  <a:pt x="771243" y="584775"/>
                </a:cubicBezTo>
                <a:cubicBezTo>
                  <a:pt x="504198" y="637938"/>
                  <a:pt x="322449" y="541414"/>
                  <a:pt x="0" y="584775"/>
                </a:cubicBezTo>
                <a:cubicBezTo>
                  <a:pt x="-22325" y="292639"/>
                  <a:pt x="65347" y="238924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353991522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=СУММ(</a:t>
            </a:r>
            <a:r>
              <a:rPr lang="en-US" altLang="ru-RU" sz="3200" b="1" dirty="0">
                <a:ln>
                  <a:solidFill>
                    <a:srgbClr val="00B0F0"/>
                  </a:solidFill>
                </a:ln>
              </a:rPr>
              <a:t>H</a:t>
            </a: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1:</a:t>
            </a:r>
            <a:r>
              <a:rPr kumimoji="0" lang="en-US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H</a:t>
            </a: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/>
              </a:rPr>
              <a:t>5000)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17581" y="1861531"/>
            <a:ext cx="10499464" cy="1384995"/>
          </a:xfrm>
          <a:custGeom>
            <a:avLst/>
            <a:gdLst>
              <a:gd name="csX0" fmla="*/ 0 w 10499464"/>
              <a:gd name="csY0" fmla="*/ 0 h 1384995"/>
              <a:gd name="csX1" fmla="*/ 478309 w 10499464"/>
              <a:gd name="csY1" fmla="*/ 0 h 1384995"/>
              <a:gd name="csX2" fmla="*/ 1061612 w 10499464"/>
              <a:gd name="csY2" fmla="*/ 0 h 1384995"/>
              <a:gd name="csX3" fmla="*/ 1434927 w 10499464"/>
              <a:gd name="csY3" fmla="*/ 0 h 1384995"/>
              <a:gd name="csX4" fmla="*/ 2123225 w 10499464"/>
              <a:gd name="csY4" fmla="*/ 0 h 1384995"/>
              <a:gd name="csX5" fmla="*/ 2391545 w 10499464"/>
              <a:gd name="csY5" fmla="*/ 0 h 1384995"/>
              <a:gd name="csX6" fmla="*/ 2974848 w 10499464"/>
              <a:gd name="csY6" fmla="*/ 0 h 1384995"/>
              <a:gd name="csX7" fmla="*/ 3663146 w 10499464"/>
              <a:gd name="csY7" fmla="*/ 0 h 1384995"/>
              <a:gd name="csX8" fmla="*/ 3931466 w 10499464"/>
              <a:gd name="csY8" fmla="*/ 0 h 1384995"/>
              <a:gd name="csX9" fmla="*/ 4514770 w 10499464"/>
              <a:gd name="csY9" fmla="*/ 0 h 1384995"/>
              <a:gd name="csX10" fmla="*/ 5098073 w 10499464"/>
              <a:gd name="csY10" fmla="*/ 0 h 1384995"/>
              <a:gd name="csX11" fmla="*/ 5471387 w 10499464"/>
              <a:gd name="csY11" fmla="*/ 0 h 1384995"/>
              <a:gd name="csX12" fmla="*/ 5739707 w 10499464"/>
              <a:gd name="csY12" fmla="*/ 0 h 1384995"/>
              <a:gd name="csX13" fmla="*/ 6428005 w 10499464"/>
              <a:gd name="csY13" fmla="*/ 0 h 1384995"/>
              <a:gd name="csX14" fmla="*/ 7221298 w 10499464"/>
              <a:gd name="csY14" fmla="*/ 0 h 1384995"/>
              <a:gd name="csX15" fmla="*/ 7489618 w 10499464"/>
              <a:gd name="csY15" fmla="*/ 0 h 1384995"/>
              <a:gd name="csX16" fmla="*/ 7757937 w 10499464"/>
              <a:gd name="csY16" fmla="*/ 0 h 1384995"/>
              <a:gd name="csX17" fmla="*/ 8341241 w 10499464"/>
              <a:gd name="csY17" fmla="*/ 0 h 1384995"/>
              <a:gd name="csX18" fmla="*/ 8924544 w 10499464"/>
              <a:gd name="csY18" fmla="*/ 0 h 1384995"/>
              <a:gd name="csX19" fmla="*/ 9402853 w 10499464"/>
              <a:gd name="csY19" fmla="*/ 0 h 1384995"/>
              <a:gd name="csX20" fmla="*/ 10499464 w 10499464"/>
              <a:gd name="csY20" fmla="*/ 0 h 1384995"/>
              <a:gd name="csX21" fmla="*/ 10499464 w 10499464"/>
              <a:gd name="csY21" fmla="*/ 461665 h 1384995"/>
              <a:gd name="csX22" fmla="*/ 10499464 w 10499464"/>
              <a:gd name="csY22" fmla="*/ 951030 h 1384995"/>
              <a:gd name="csX23" fmla="*/ 10499464 w 10499464"/>
              <a:gd name="csY23" fmla="*/ 1384995 h 1384995"/>
              <a:gd name="csX24" fmla="*/ 9916160 w 10499464"/>
              <a:gd name="csY24" fmla="*/ 1384995 h 1384995"/>
              <a:gd name="csX25" fmla="*/ 9437852 w 10499464"/>
              <a:gd name="csY25" fmla="*/ 1384995 h 1384995"/>
              <a:gd name="csX26" fmla="*/ 8644559 w 10499464"/>
              <a:gd name="csY26" fmla="*/ 1384995 h 1384995"/>
              <a:gd name="csX27" fmla="*/ 8061255 w 10499464"/>
              <a:gd name="csY27" fmla="*/ 1384995 h 1384995"/>
              <a:gd name="csX28" fmla="*/ 7687941 w 10499464"/>
              <a:gd name="csY28" fmla="*/ 1384995 h 1384995"/>
              <a:gd name="csX29" fmla="*/ 7314627 w 10499464"/>
              <a:gd name="csY29" fmla="*/ 1384995 h 1384995"/>
              <a:gd name="csX30" fmla="*/ 7046307 w 10499464"/>
              <a:gd name="csY30" fmla="*/ 1384995 h 1384995"/>
              <a:gd name="csX31" fmla="*/ 6672993 w 10499464"/>
              <a:gd name="csY31" fmla="*/ 1384995 h 1384995"/>
              <a:gd name="csX32" fmla="*/ 6299678 w 10499464"/>
              <a:gd name="csY32" fmla="*/ 1384995 h 1384995"/>
              <a:gd name="csX33" fmla="*/ 5716375 w 10499464"/>
              <a:gd name="csY33" fmla="*/ 1384995 h 1384995"/>
              <a:gd name="csX34" fmla="*/ 4923082 w 10499464"/>
              <a:gd name="csY34" fmla="*/ 1384995 h 1384995"/>
              <a:gd name="csX35" fmla="*/ 4444773 w 10499464"/>
              <a:gd name="csY35" fmla="*/ 1384995 h 1384995"/>
              <a:gd name="csX36" fmla="*/ 3651480 w 10499464"/>
              <a:gd name="csY36" fmla="*/ 1384995 h 1384995"/>
              <a:gd name="csX37" fmla="*/ 2963182 w 10499464"/>
              <a:gd name="csY37" fmla="*/ 1384995 h 1384995"/>
              <a:gd name="csX38" fmla="*/ 2694862 w 10499464"/>
              <a:gd name="csY38" fmla="*/ 1384995 h 1384995"/>
              <a:gd name="csX39" fmla="*/ 2426543 w 10499464"/>
              <a:gd name="csY39" fmla="*/ 1384995 h 1384995"/>
              <a:gd name="csX40" fmla="*/ 1738245 w 10499464"/>
              <a:gd name="csY40" fmla="*/ 1384995 h 1384995"/>
              <a:gd name="csX41" fmla="*/ 1259936 w 10499464"/>
              <a:gd name="csY41" fmla="*/ 1384995 h 1384995"/>
              <a:gd name="csX42" fmla="*/ 781627 w 10499464"/>
              <a:gd name="csY42" fmla="*/ 1384995 h 1384995"/>
              <a:gd name="csX43" fmla="*/ 513307 w 10499464"/>
              <a:gd name="csY43" fmla="*/ 1384995 h 1384995"/>
              <a:gd name="csX44" fmla="*/ 0 w 10499464"/>
              <a:gd name="csY44" fmla="*/ 1384995 h 1384995"/>
              <a:gd name="csX45" fmla="*/ 0 w 10499464"/>
              <a:gd name="csY45" fmla="*/ 909480 h 1384995"/>
              <a:gd name="csX46" fmla="*/ 0 w 10499464"/>
              <a:gd name="csY46" fmla="*/ 489365 h 1384995"/>
              <a:gd name="csX47" fmla="*/ 0 w 10499464"/>
              <a:gd name="csY47" fmla="*/ 0 h 138499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</a:cxnLst>
            <a:rect l="l" t="t" r="r" b="b"/>
            <a:pathLst>
              <a:path w="10499464" h="1384995" fill="none" extrusionOk="0">
                <a:moveTo>
                  <a:pt x="0" y="0"/>
                </a:moveTo>
                <a:cubicBezTo>
                  <a:pt x="209283" y="-45353"/>
                  <a:pt x="331657" y="11400"/>
                  <a:pt x="478309" y="0"/>
                </a:cubicBezTo>
                <a:cubicBezTo>
                  <a:pt x="624961" y="-11400"/>
                  <a:pt x="845016" y="20159"/>
                  <a:pt x="1061612" y="0"/>
                </a:cubicBezTo>
                <a:cubicBezTo>
                  <a:pt x="1278208" y="-20159"/>
                  <a:pt x="1308214" y="18066"/>
                  <a:pt x="1434927" y="0"/>
                </a:cubicBezTo>
                <a:cubicBezTo>
                  <a:pt x="1561640" y="-18066"/>
                  <a:pt x="1837142" y="51930"/>
                  <a:pt x="2123225" y="0"/>
                </a:cubicBezTo>
                <a:cubicBezTo>
                  <a:pt x="2409308" y="-51930"/>
                  <a:pt x="2311616" y="29801"/>
                  <a:pt x="2391545" y="0"/>
                </a:cubicBezTo>
                <a:cubicBezTo>
                  <a:pt x="2471474" y="-29801"/>
                  <a:pt x="2691760" y="54309"/>
                  <a:pt x="2974848" y="0"/>
                </a:cubicBezTo>
                <a:cubicBezTo>
                  <a:pt x="3257936" y="-54309"/>
                  <a:pt x="3343690" y="3101"/>
                  <a:pt x="3663146" y="0"/>
                </a:cubicBezTo>
                <a:cubicBezTo>
                  <a:pt x="3982602" y="-3101"/>
                  <a:pt x="3824497" y="6473"/>
                  <a:pt x="3931466" y="0"/>
                </a:cubicBezTo>
                <a:cubicBezTo>
                  <a:pt x="4038435" y="-6473"/>
                  <a:pt x="4385857" y="23459"/>
                  <a:pt x="4514770" y="0"/>
                </a:cubicBezTo>
                <a:cubicBezTo>
                  <a:pt x="4643683" y="-23459"/>
                  <a:pt x="4884350" y="3879"/>
                  <a:pt x="5098073" y="0"/>
                </a:cubicBezTo>
                <a:cubicBezTo>
                  <a:pt x="5311796" y="-3879"/>
                  <a:pt x="5344727" y="4714"/>
                  <a:pt x="5471387" y="0"/>
                </a:cubicBezTo>
                <a:cubicBezTo>
                  <a:pt x="5598047" y="-4714"/>
                  <a:pt x="5622166" y="22456"/>
                  <a:pt x="5739707" y="0"/>
                </a:cubicBezTo>
                <a:cubicBezTo>
                  <a:pt x="5857248" y="-22456"/>
                  <a:pt x="6285128" y="64612"/>
                  <a:pt x="6428005" y="0"/>
                </a:cubicBezTo>
                <a:cubicBezTo>
                  <a:pt x="6570882" y="-64612"/>
                  <a:pt x="6967667" y="52060"/>
                  <a:pt x="7221298" y="0"/>
                </a:cubicBezTo>
                <a:cubicBezTo>
                  <a:pt x="7474929" y="-52060"/>
                  <a:pt x="7419436" y="2317"/>
                  <a:pt x="7489618" y="0"/>
                </a:cubicBezTo>
                <a:cubicBezTo>
                  <a:pt x="7559800" y="-2317"/>
                  <a:pt x="7687729" y="12501"/>
                  <a:pt x="7757937" y="0"/>
                </a:cubicBezTo>
                <a:cubicBezTo>
                  <a:pt x="7828145" y="-12501"/>
                  <a:pt x="8218662" y="49344"/>
                  <a:pt x="8341241" y="0"/>
                </a:cubicBezTo>
                <a:cubicBezTo>
                  <a:pt x="8463820" y="-49344"/>
                  <a:pt x="8721922" y="31844"/>
                  <a:pt x="8924544" y="0"/>
                </a:cubicBezTo>
                <a:cubicBezTo>
                  <a:pt x="9127166" y="-31844"/>
                  <a:pt x="9281215" y="10527"/>
                  <a:pt x="9402853" y="0"/>
                </a:cubicBezTo>
                <a:cubicBezTo>
                  <a:pt x="9524491" y="-10527"/>
                  <a:pt x="10017466" y="111537"/>
                  <a:pt x="10499464" y="0"/>
                </a:cubicBezTo>
                <a:cubicBezTo>
                  <a:pt x="10505142" y="127313"/>
                  <a:pt x="10497185" y="247300"/>
                  <a:pt x="10499464" y="461665"/>
                </a:cubicBezTo>
                <a:cubicBezTo>
                  <a:pt x="10501743" y="676030"/>
                  <a:pt x="10478004" y="767458"/>
                  <a:pt x="10499464" y="951030"/>
                </a:cubicBezTo>
                <a:cubicBezTo>
                  <a:pt x="10520924" y="1134602"/>
                  <a:pt x="10485203" y="1190863"/>
                  <a:pt x="10499464" y="1384995"/>
                </a:cubicBezTo>
                <a:cubicBezTo>
                  <a:pt x="10261114" y="1400538"/>
                  <a:pt x="10159470" y="1363400"/>
                  <a:pt x="9916160" y="1384995"/>
                </a:cubicBezTo>
                <a:cubicBezTo>
                  <a:pt x="9672850" y="1406590"/>
                  <a:pt x="9670568" y="1367072"/>
                  <a:pt x="9437852" y="1384995"/>
                </a:cubicBezTo>
                <a:cubicBezTo>
                  <a:pt x="9205136" y="1402918"/>
                  <a:pt x="8992244" y="1293697"/>
                  <a:pt x="8644559" y="1384995"/>
                </a:cubicBezTo>
                <a:cubicBezTo>
                  <a:pt x="8296874" y="1476293"/>
                  <a:pt x="8201183" y="1346617"/>
                  <a:pt x="8061255" y="1384995"/>
                </a:cubicBezTo>
                <a:cubicBezTo>
                  <a:pt x="7921327" y="1423373"/>
                  <a:pt x="7792623" y="1356849"/>
                  <a:pt x="7687941" y="1384995"/>
                </a:cubicBezTo>
                <a:cubicBezTo>
                  <a:pt x="7583259" y="1413141"/>
                  <a:pt x="7501056" y="1340862"/>
                  <a:pt x="7314627" y="1384995"/>
                </a:cubicBezTo>
                <a:cubicBezTo>
                  <a:pt x="7128198" y="1429128"/>
                  <a:pt x="7149256" y="1372818"/>
                  <a:pt x="7046307" y="1384995"/>
                </a:cubicBezTo>
                <a:cubicBezTo>
                  <a:pt x="6943358" y="1397172"/>
                  <a:pt x="6804897" y="1381797"/>
                  <a:pt x="6672993" y="1384995"/>
                </a:cubicBezTo>
                <a:cubicBezTo>
                  <a:pt x="6541089" y="1388193"/>
                  <a:pt x="6407767" y="1369380"/>
                  <a:pt x="6299678" y="1384995"/>
                </a:cubicBezTo>
                <a:cubicBezTo>
                  <a:pt x="6191590" y="1400610"/>
                  <a:pt x="5961945" y="1373886"/>
                  <a:pt x="5716375" y="1384995"/>
                </a:cubicBezTo>
                <a:cubicBezTo>
                  <a:pt x="5470805" y="1396104"/>
                  <a:pt x="5217884" y="1337198"/>
                  <a:pt x="4923082" y="1384995"/>
                </a:cubicBezTo>
                <a:cubicBezTo>
                  <a:pt x="4628280" y="1432792"/>
                  <a:pt x="4602807" y="1357013"/>
                  <a:pt x="4444773" y="1384995"/>
                </a:cubicBezTo>
                <a:cubicBezTo>
                  <a:pt x="4286739" y="1412977"/>
                  <a:pt x="3823034" y="1360726"/>
                  <a:pt x="3651480" y="1384995"/>
                </a:cubicBezTo>
                <a:cubicBezTo>
                  <a:pt x="3479926" y="1409264"/>
                  <a:pt x="3294635" y="1366269"/>
                  <a:pt x="2963182" y="1384995"/>
                </a:cubicBezTo>
                <a:cubicBezTo>
                  <a:pt x="2631729" y="1403721"/>
                  <a:pt x="2791047" y="1354450"/>
                  <a:pt x="2694862" y="1384995"/>
                </a:cubicBezTo>
                <a:cubicBezTo>
                  <a:pt x="2598677" y="1415540"/>
                  <a:pt x="2495411" y="1381197"/>
                  <a:pt x="2426543" y="1384995"/>
                </a:cubicBezTo>
                <a:cubicBezTo>
                  <a:pt x="2357675" y="1388793"/>
                  <a:pt x="1974554" y="1369412"/>
                  <a:pt x="1738245" y="1384995"/>
                </a:cubicBezTo>
                <a:cubicBezTo>
                  <a:pt x="1501936" y="1400578"/>
                  <a:pt x="1396079" y="1353365"/>
                  <a:pt x="1259936" y="1384995"/>
                </a:cubicBezTo>
                <a:cubicBezTo>
                  <a:pt x="1123793" y="1416625"/>
                  <a:pt x="984883" y="1347967"/>
                  <a:pt x="781627" y="1384995"/>
                </a:cubicBezTo>
                <a:cubicBezTo>
                  <a:pt x="578371" y="1422023"/>
                  <a:pt x="624540" y="1373351"/>
                  <a:pt x="513307" y="1384995"/>
                </a:cubicBezTo>
                <a:cubicBezTo>
                  <a:pt x="402074" y="1396639"/>
                  <a:pt x="182723" y="1370634"/>
                  <a:pt x="0" y="1384995"/>
                </a:cubicBezTo>
                <a:cubicBezTo>
                  <a:pt x="-28762" y="1161714"/>
                  <a:pt x="33777" y="1031066"/>
                  <a:pt x="0" y="909480"/>
                </a:cubicBezTo>
                <a:cubicBezTo>
                  <a:pt x="-33777" y="787895"/>
                  <a:pt x="12771" y="581686"/>
                  <a:pt x="0" y="489365"/>
                </a:cubicBezTo>
                <a:cubicBezTo>
                  <a:pt x="-12771" y="397044"/>
                  <a:pt x="2693" y="157090"/>
                  <a:pt x="0" y="0"/>
                </a:cubicBezTo>
                <a:close/>
              </a:path>
              <a:path w="10499464" h="1384995" stroke="0" extrusionOk="0">
                <a:moveTo>
                  <a:pt x="0" y="0"/>
                </a:moveTo>
                <a:cubicBezTo>
                  <a:pt x="263911" y="-61168"/>
                  <a:pt x="349606" y="34906"/>
                  <a:pt x="688298" y="0"/>
                </a:cubicBezTo>
                <a:cubicBezTo>
                  <a:pt x="1026990" y="-34906"/>
                  <a:pt x="1048352" y="29096"/>
                  <a:pt x="1166607" y="0"/>
                </a:cubicBezTo>
                <a:cubicBezTo>
                  <a:pt x="1284862" y="-29096"/>
                  <a:pt x="1458745" y="2188"/>
                  <a:pt x="1644916" y="0"/>
                </a:cubicBezTo>
                <a:cubicBezTo>
                  <a:pt x="1831087" y="-2188"/>
                  <a:pt x="2065750" y="53299"/>
                  <a:pt x="2228220" y="0"/>
                </a:cubicBezTo>
                <a:cubicBezTo>
                  <a:pt x="2390690" y="-53299"/>
                  <a:pt x="2563931" y="21854"/>
                  <a:pt x="2811523" y="0"/>
                </a:cubicBezTo>
                <a:cubicBezTo>
                  <a:pt x="3059115" y="-21854"/>
                  <a:pt x="3079628" y="44687"/>
                  <a:pt x="3289832" y="0"/>
                </a:cubicBezTo>
                <a:cubicBezTo>
                  <a:pt x="3500036" y="-44687"/>
                  <a:pt x="3654519" y="37402"/>
                  <a:pt x="3768141" y="0"/>
                </a:cubicBezTo>
                <a:cubicBezTo>
                  <a:pt x="3881763" y="-37402"/>
                  <a:pt x="3924058" y="22968"/>
                  <a:pt x="4036461" y="0"/>
                </a:cubicBezTo>
                <a:cubicBezTo>
                  <a:pt x="4148864" y="-22968"/>
                  <a:pt x="4517440" y="50928"/>
                  <a:pt x="4829753" y="0"/>
                </a:cubicBezTo>
                <a:cubicBezTo>
                  <a:pt x="5142066" y="-50928"/>
                  <a:pt x="5426373" y="7475"/>
                  <a:pt x="5623046" y="0"/>
                </a:cubicBezTo>
                <a:cubicBezTo>
                  <a:pt x="5819719" y="-7475"/>
                  <a:pt x="6019119" y="6492"/>
                  <a:pt x="6206350" y="0"/>
                </a:cubicBezTo>
                <a:cubicBezTo>
                  <a:pt x="6393581" y="-6492"/>
                  <a:pt x="6569720" y="53021"/>
                  <a:pt x="6684659" y="0"/>
                </a:cubicBezTo>
                <a:cubicBezTo>
                  <a:pt x="6799598" y="-53021"/>
                  <a:pt x="7073352" y="9641"/>
                  <a:pt x="7372957" y="0"/>
                </a:cubicBezTo>
                <a:cubicBezTo>
                  <a:pt x="7672562" y="-9641"/>
                  <a:pt x="7600151" y="38153"/>
                  <a:pt x="7746271" y="0"/>
                </a:cubicBezTo>
                <a:cubicBezTo>
                  <a:pt x="7892391" y="-38153"/>
                  <a:pt x="8078498" y="19819"/>
                  <a:pt x="8224580" y="0"/>
                </a:cubicBezTo>
                <a:cubicBezTo>
                  <a:pt x="8370662" y="-19819"/>
                  <a:pt x="8413567" y="29375"/>
                  <a:pt x="8492900" y="0"/>
                </a:cubicBezTo>
                <a:cubicBezTo>
                  <a:pt x="8572233" y="-29375"/>
                  <a:pt x="8696177" y="42785"/>
                  <a:pt x="8866214" y="0"/>
                </a:cubicBezTo>
                <a:cubicBezTo>
                  <a:pt x="9036251" y="-42785"/>
                  <a:pt x="9269467" y="60542"/>
                  <a:pt x="9554512" y="0"/>
                </a:cubicBezTo>
                <a:cubicBezTo>
                  <a:pt x="9839557" y="-60542"/>
                  <a:pt x="9708812" y="15710"/>
                  <a:pt x="9822832" y="0"/>
                </a:cubicBezTo>
                <a:cubicBezTo>
                  <a:pt x="9936852" y="-15710"/>
                  <a:pt x="10217298" y="67656"/>
                  <a:pt x="10499464" y="0"/>
                </a:cubicBezTo>
                <a:cubicBezTo>
                  <a:pt x="10538790" y="100736"/>
                  <a:pt x="10489991" y="337568"/>
                  <a:pt x="10499464" y="447815"/>
                </a:cubicBezTo>
                <a:cubicBezTo>
                  <a:pt x="10508937" y="558062"/>
                  <a:pt x="10448517" y="721842"/>
                  <a:pt x="10499464" y="881780"/>
                </a:cubicBezTo>
                <a:cubicBezTo>
                  <a:pt x="10550411" y="1041718"/>
                  <a:pt x="10465665" y="1217123"/>
                  <a:pt x="10499464" y="1384995"/>
                </a:cubicBezTo>
                <a:cubicBezTo>
                  <a:pt x="10395799" y="1396692"/>
                  <a:pt x="10302407" y="1355586"/>
                  <a:pt x="10126150" y="1384995"/>
                </a:cubicBezTo>
                <a:cubicBezTo>
                  <a:pt x="9949893" y="1414404"/>
                  <a:pt x="9739554" y="1369664"/>
                  <a:pt x="9542846" y="1384995"/>
                </a:cubicBezTo>
                <a:cubicBezTo>
                  <a:pt x="9346138" y="1400326"/>
                  <a:pt x="9071962" y="1363423"/>
                  <a:pt x="8854548" y="1384995"/>
                </a:cubicBezTo>
                <a:cubicBezTo>
                  <a:pt x="8637134" y="1406567"/>
                  <a:pt x="8568003" y="1375583"/>
                  <a:pt x="8376239" y="1384995"/>
                </a:cubicBezTo>
                <a:cubicBezTo>
                  <a:pt x="8184475" y="1394407"/>
                  <a:pt x="8060215" y="1369975"/>
                  <a:pt x="7897930" y="1384995"/>
                </a:cubicBezTo>
                <a:cubicBezTo>
                  <a:pt x="7735645" y="1400015"/>
                  <a:pt x="7500246" y="1324153"/>
                  <a:pt x="7314627" y="1384995"/>
                </a:cubicBezTo>
                <a:cubicBezTo>
                  <a:pt x="7129008" y="1445837"/>
                  <a:pt x="6724707" y="1293099"/>
                  <a:pt x="6521334" y="1384995"/>
                </a:cubicBezTo>
                <a:cubicBezTo>
                  <a:pt x="6317961" y="1476891"/>
                  <a:pt x="6360652" y="1374225"/>
                  <a:pt x="6253014" y="1384995"/>
                </a:cubicBezTo>
                <a:cubicBezTo>
                  <a:pt x="6145376" y="1395765"/>
                  <a:pt x="6046563" y="1360294"/>
                  <a:pt x="5879700" y="1384995"/>
                </a:cubicBezTo>
                <a:cubicBezTo>
                  <a:pt x="5712837" y="1409696"/>
                  <a:pt x="5625808" y="1376326"/>
                  <a:pt x="5506386" y="1384995"/>
                </a:cubicBezTo>
                <a:cubicBezTo>
                  <a:pt x="5386964" y="1393664"/>
                  <a:pt x="5136112" y="1353572"/>
                  <a:pt x="5028077" y="1384995"/>
                </a:cubicBezTo>
                <a:cubicBezTo>
                  <a:pt x="4920042" y="1416418"/>
                  <a:pt x="4751007" y="1349994"/>
                  <a:pt x="4654762" y="1384995"/>
                </a:cubicBezTo>
                <a:cubicBezTo>
                  <a:pt x="4558517" y="1419996"/>
                  <a:pt x="4201540" y="1343400"/>
                  <a:pt x="4071459" y="1384995"/>
                </a:cubicBezTo>
                <a:cubicBezTo>
                  <a:pt x="3941378" y="1426590"/>
                  <a:pt x="3625719" y="1329679"/>
                  <a:pt x="3488155" y="1384995"/>
                </a:cubicBezTo>
                <a:cubicBezTo>
                  <a:pt x="3350591" y="1440311"/>
                  <a:pt x="3239736" y="1353588"/>
                  <a:pt x="3114841" y="1384995"/>
                </a:cubicBezTo>
                <a:cubicBezTo>
                  <a:pt x="2989946" y="1416402"/>
                  <a:pt x="2903698" y="1361345"/>
                  <a:pt x="2846521" y="1384995"/>
                </a:cubicBezTo>
                <a:cubicBezTo>
                  <a:pt x="2789344" y="1408645"/>
                  <a:pt x="2641523" y="1379770"/>
                  <a:pt x="2473207" y="1384995"/>
                </a:cubicBezTo>
                <a:cubicBezTo>
                  <a:pt x="2304891" y="1390220"/>
                  <a:pt x="2300605" y="1355486"/>
                  <a:pt x="2204887" y="1384995"/>
                </a:cubicBezTo>
                <a:cubicBezTo>
                  <a:pt x="2109169" y="1414504"/>
                  <a:pt x="2000611" y="1365979"/>
                  <a:pt x="1936568" y="1384995"/>
                </a:cubicBezTo>
                <a:cubicBezTo>
                  <a:pt x="1872525" y="1404011"/>
                  <a:pt x="1342169" y="1372984"/>
                  <a:pt x="1143275" y="1384995"/>
                </a:cubicBezTo>
                <a:cubicBezTo>
                  <a:pt x="944381" y="1397006"/>
                  <a:pt x="865836" y="1365092"/>
                  <a:pt x="769961" y="1384995"/>
                </a:cubicBezTo>
                <a:cubicBezTo>
                  <a:pt x="674086" y="1404898"/>
                  <a:pt x="309853" y="1294466"/>
                  <a:pt x="0" y="1384995"/>
                </a:cubicBezTo>
                <a:cubicBezTo>
                  <a:pt x="-23638" y="1218194"/>
                  <a:pt x="4762" y="1072146"/>
                  <a:pt x="0" y="937180"/>
                </a:cubicBezTo>
                <a:cubicBezTo>
                  <a:pt x="-4762" y="802214"/>
                  <a:pt x="28641" y="598540"/>
                  <a:pt x="0" y="447815"/>
                </a:cubicBezTo>
                <a:cubicBezTo>
                  <a:pt x="-28641" y="297091"/>
                  <a:pt x="3243" y="11111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207509592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800" b="1" i="0" u="none" strike="noStrike" cap="none" normalizeH="0" baseline="0" dirty="0">
                <a:ln>
                  <a:solidFill>
                    <a:srgbClr val="00B050"/>
                  </a:solidFill>
                </a:ln>
                <a:effectLst/>
              </a:rPr>
              <a:t>Треугольник является прямоугольным, если квадрат гипотенузы равен сумме квадратов длин двух </a:t>
            </a:r>
            <a:r>
              <a:rPr lang="ru-RU" altLang="ru-RU" sz="2800" b="1" dirty="0">
                <a:ln>
                  <a:solidFill>
                    <a:srgbClr val="00B050"/>
                  </a:solidFill>
                </a:ln>
              </a:rPr>
              <a:t>других</a:t>
            </a:r>
            <a:r>
              <a:rPr kumimoji="0" lang="ru-RU" altLang="ru-RU" sz="2800" b="1" i="0" u="none" strike="noStrike" cap="none" normalizeH="0" baseline="0" dirty="0">
                <a:ln>
                  <a:solidFill>
                    <a:srgbClr val="00B050"/>
                  </a:solidFill>
                </a:ln>
                <a:effectLst/>
              </a:rPr>
              <a:t> сторон. 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0713570B-BDC3-4BC2-B3F2-0A357254B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851" y="3319087"/>
            <a:ext cx="3628443" cy="584775"/>
          </a:xfrm>
          <a:custGeom>
            <a:avLst/>
            <a:gdLst>
              <a:gd name="csX0" fmla="*/ 0 w 3628443"/>
              <a:gd name="csY0" fmla="*/ 0 h 584775"/>
              <a:gd name="csX1" fmla="*/ 482065 w 3628443"/>
              <a:gd name="csY1" fmla="*/ 0 h 584775"/>
              <a:gd name="csX2" fmla="*/ 1072982 w 3628443"/>
              <a:gd name="csY2" fmla="*/ 0 h 584775"/>
              <a:gd name="csX3" fmla="*/ 1663900 w 3628443"/>
              <a:gd name="csY3" fmla="*/ 0 h 584775"/>
              <a:gd name="csX4" fmla="*/ 2218534 w 3628443"/>
              <a:gd name="csY4" fmla="*/ 0 h 584775"/>
              <a:gd name="csX5" fmla="*/ 2736883 w 3628443"/>
              <a:gd name="csY5" fmla="*/ 0 h 584775"/>
              <a:gd name="csX6" fmla="*/ 3628443 w 3628443"/>
              <a:gd name="csY6" fmla="*/ 0 h 584775"/>
              <a:gd name="csX7" fmla="*/ 3628443 w 3628443"/>
              <a:gd name="csY7" fmla="*/ 584775 h 584775"/>
              <a:gd name="csX8" fmla="*/ 3110094 w 3628443"/>
              <a:gd name="csY8" fmla="*/ 584775 h 584775"/>
              <a:gd name="csX9" fmla="*/ 2664314 w 3628443"/>
              <a:gd name="csY9" fmla="*/ 584775 h 584775"/>
              <a:gd name="csX10" fmla="*/ 2254818 w 3628443"/>
              <a:gd name="csY10" fmla="*/ 584775 h 584775"/>
              <a:gd name="csX11" fmla="*/ 1736469 w 3628443"/>
              <a:gd name="csY11" fmla="*/ 584775 h 584775"/>
              <a:gd name="csX12" fmla="*/ 1181836 w 3628443"/>
              <a:gd name="csY12" fmla="*/ 584775 h 584775"/>
              <a:gd name="csX13" fmla="*/ 772340 w 3628443"/>
              <a:gd name="csY13" fmla="*/ 584775 h 584775"/>
              <a:gd name="csX14" fmla="*/ 0 w 3628443"/>
              <a:gd name="csY14" fmla="*/ 584775 h 584775"/>
              <a:gd name="csX15" fmla="*/ 0 w 3628443"/>
              <a:gd name="csY15" fmla="*/ 0 h 5847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</a:cxnLst>
            <a:rect l="l" t="t" r="r" b="b"/>
            <a:pathLst>
              <a:path w="3628443" h="584775" fill="none" extrusionOk="0">
                <a:moveTo>
                  <a:pt x="0" y="0"/>
                </a:moveTo>
                <a:cubicBezTo>
                  <a:pt x="150062" y="-51497"/>
                  <a:pt x="380115" y="33758"/>
                  <a:pt x="482065" y="0"/>
                </a:cubicBezTo>
                <a:cubicBezTo>
                  <a:pt x="584016" y="-33758"/>
                  <a:pt x="826071" y="5097"/>
                  <a:pt x="1072982" y="0"/>
                </a:cubicBezTo>
                <a:cubicBezTo>
                  <a:pt x="1319893" y="-5097"/>
                  <a:pt x="1504473" y="14606"/>
                  <a:pt x="1663900" y="0"/>
                </a:cubicBezTo>
                <a:cubicBezTo>
                  <a:pt x="1823327" y="-14606"/>
                  <a:pt x="2059976" y="38393"/>
                  <a:pt x="2218534" y="0"/>
                </a:cubicBezTo>
                <a:cubicBezTo>
                  <a:pt x="2377092" y="-38393"/>
                  <a:pt x="2545465" y="61115"/>
                  <a:pt x="2736883" y="0"/>
                </a:cubicBezTo>
                <a:cubicBezTo>
                  <a:pt x="2928301" y="-61115"/>
                  <a:pt x="3261596" y="74284"/>
                  <a:pt x="3628443" y="0"/>
                </a:cubicBezTo>
                <a:cubicBezTo>
                  <a:pt x="3695370" y="159762"/>
                  <a:pt x="3578488" y="312126"/>
                  <a:pt x="3628443" y="584775"/>
                </a:cubicBezTo>
                <a:cubicBezTo>
                  <a:pt x="3417481" y="610894"/>
                  <a:pt x="3274622" y="552694"/>
                  <a:pt x="3110094" y="584775"/>
                </a:cubicBezTo>
                <a:cubicBezTo>
                  <a:pt x="2945566" y="616856"/>
                  <a:pt x="2801817" y="539401"/>
                  <a:pt x="2664314" y="584775"/>
                </a:cubicBezTo>
                <a:cubicBezTo>
                  <a:pt x="2526811" y="630149"/>
                  <a:pt x="2374232" y="545822"/>
                  <a:pt x="2254818" y="584775"/>
                </a:cubicBezTo>
                <a:cubicBezTo>
                  <a:pt x="2135404" y="623728"/>
                  <a:pt x="1891820" y="547373"/>
                  <a:pt x="1736469" y="584775"/>
                </a:cubicBezTo>
                <a:cubicBezTo>
                  <a:pt x="1581118" y="622177"/>
                  <a:pt x="1325632" y="557096"/>
                  <a:pt x="1181836" y="584775"/>
                </a:cubicBezTo>
                <a:cubicBezTo>
                  <a:pt x="1038040" y="612454"/>
                  <a:pt x="898907" y="536823"/>
                  <a:pt x="772340" y="584775"/>
                </a:cubicBezTo>
                <a:cubicBezTo>
                  <a:pt x="645773" y="632727"/>
                  <a:pt x="259232" y="580659"/>
                  <a:pt x="0" y="584775"/>
                </a:cubicBezTo>
                <a:cubicBezTo>
                  <a:pt x="-44125" y="399291"/>
                  <a:pt x="35822" y="238861"/>
                  <a:pt x="0" y="0"/>
                </a:cubicBezTo>
                <a:close/>
              </a:path>
              <a:path w="3628443" h="584775" stroke="0" extrusionOk="0">
                <a:moveTo>
                  <a:pt x="0" y="0"/>
                </a:moveTo>
                <a:cubicBezTo>
                  <a:pt x="206513" y="-38550"/>
                  <a:pt x="368798" y="24732"/>
                  <a:pt x="518349" y="0"/>
                </a:cubicBezTo>
                <a:cubicBezTo>
                  <a:pt x="667900" y="-24732"/>
                  <a:pt x="804903" y="31566"/>
                  <a:pt x="927845" y="0"/>
                </a:cubicBezTo>
                <a:cubicBezTo>
                  <a:pt x="1050787" y="-31566"/>
                  <a:pt x="1213899" y="10762"/>
                  <a:pt x="1446194" y="0"/>
                </a:cubicBezTo>
                <a:cubicBezTo>
                  <a:pt x="1678489" y="-10762"/>
                  <a:pt x="1798338" y="43014"/>
                  <a:pt x="2037112" y="0"/>
                </a:cubicBezTo>
                <a:cubicBezTo>
                  <a:pt x="2275886" y="-43014"/>
                  <a:pt x="2337061" y="47708"/>
                  <a:pt x="2482892" y="0"/>
                </a:cubicBezTo>
                <a:cubicBezTo>
                  <a:pt x="2628723" y="-47708"/>
                  <a:pt x="2785050" y="31145"/>
                  <a:pt x="2928672" y="0"/>
                </a:cubicBezTo>
                <a:cubicBezTo>
                  <a:pt x="3072294" y="-31145"/>
                  <a:pt x="3327747" y="56554"/>
                  <a:pt x="3628443" y="0"/>
                </a:cubicBezTo>
                <a:cubicBezTo>
                  <a:pt x="3672587" y="219071"/>
                  <a:pt x="3603918" y="438766"/>
                  <a:pt x="3628443" y="584775"/>
                </a:cubicBezTo>
                <a:cubicBezTo>
                  <a:pt x="3535022" y="608332"/>
                  <a:pt x="3330067" y="544198"/>
                  <a:pt x="3218947" y="584775"/>
                </a:cubicBezTo>
                <a:cubicBezTo>
                  <a:pt x="3107827" y="625352"/>
                  <a:pt x="2893725" y="570277"/>
                  <a:pt x="2773167" y="584775"/>
                </a:cubicBezTo>
                <a:cubicBezTo>
                  <a:pt x="2652609" y="599273"/>
                  <a:pt x="2400898" y="524206"/>
                  <a:pt x="2218534" y="584775"/>
                </a:cubicBezTo>
                <a:cubicBezTo>
                  <a:pt x="2036170" y="645344"/>
                  <a:pt x="1877021" y="528022"/>
                  <a:pt x="1700185" y="584775"/>
                </a:cubicBezTo>
                <a:cubicBezTo>
                  <a:pt x="1523349" y="641528"/>
                  <a:pt x="1389734" y="575375"/>
                  <a:pt x="1290689" y="584775"/>
                </a:cubicBezTo>
                <a:cubicBezTo>
                  <a:pt x="1191644" y="594175"/>
                  <a:pt x="925943" y="533255"/>
                  <a:pt x="699771" y="584775"/>
                </a:cubicBezTo>
                <a:cubicBezTo>
                  <a:pt x="473599" y="636295"/>
                  <a:pt x="204306" y="538106"/>
                  <a:pt x="0" y="584775"/>
                </a:cubicBezTo>
                <a:cubicBezTo>
                  <a:pt x="-20981" y="314787"/>
                  <a:pt x="41940" y="21847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17241632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effectLst/>
              </a:rPr>
              <a:t>=(М</a:t>
            </a:r>
            <a:r>
              <a:rPr kumimoji="0" lang="en-US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effectLst/>
              </a:rPr>
              <a:t>in</a:t>
            </a:r>
            <a:r>
              <a:rPr kumimoji="0" lang="ru-RU" altLang="ru-RU" sz="3200" b="1" i="0" u="none" strike="noStrike" cap="none" normalizeH="0" baseline="0" dirty="0">
                <a:ln>
                  <a:solidFill>
                    <a:srgbClr val="00B0F0"/>
                  </a:solidFill>
                </a:ln>
                <a:effectLst/>
              </a:rPr>
              <a:t>(A1:C1))</a:t>
            </a:r>
            <a:r>
              <a:rPr kumimoji="0" lang="ru-RU" altLang="ru-RU" sz="3200" b="0" i="0" u="none" strike="noStrike" cap="none" normalizeH="0" baseline="0" dirty="0">
                <a:ln>
                  <a:solidFill>
                    <a:srgbClr val="00B0F0"/>
                  </a:solidFill>
                </a:ln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69739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342A936-F80B-44F7-AABF-864A3746D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263" y="1515334"/>
            <a:ext cx="10467474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</a:rPr>
              <a:t>В каждой строке электронной таблицы записаны четыре натуральных числа.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</a:rPr>
              <a:t>Определите, сколько в таблице таких четвёрок, из которых можно выбрать три числа, которые не могут быть сторонами никакого треугольника, в том числе вырожденного (вырожденным называется треугольник, у которого сумма длин двух сторон равна длине третьей стороны).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44E73D6-9063-4ADA-A27F-51EF64EACF00}"/>
              </a:ext>
            </a:extLst>
          </p:cNvPr>
          <p:cNvSpPr/>
          <p:nvPr/>
        </p:nvSpPr>
        <p:spPr>
          <a:xfrm>
            <a:off x="2135557" y="541352"/>
            <a:ext cx="68707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Задание №7 из решу ЕГЭ</a:t>
            </a:r>
            <a:endParaRPr lang="ru-RU" sz="4800" b="1" dirty="0">
              <a:ln w="22225">
                <a:solidFill>
                  <a:srgbClr val="00B0F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12562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62F2EC5F-83AF-92D7-D311-95C8160E17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020162"/>
              </p:ext>
            </p:extLst>
          </p:nvPr>
        </p:nvGraphicFramePr>
        <p:xfrm>
          <a:off x="1167064" y="4086126"/>
          <a:ext cx="10062411" cy="209164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51307">
                  <a:extLst>
                    <a:ext uri="{9D8B030D-6E8A-4147-A177-3AD203B41FA5}">
                      <a16:colId xmlns:a16="http://schemas.microsoft.com/office/drawing/2014/main" val="2966867384"/>
                    </a:ext>
                  </a:extLst>
                </a:gridCol>
                <a:gridCol w="5040351">
                  <a:extLst>
                    <a:ext uri="{9D8B030D-6E8A-4147-A177-3AD203B41FA5}">
                      <a16:colId xmlns:a16="http://schemas.microsoft.com/office/drawing/2014/main" val="2038380168"/>
                    </a:ext>
                  </a:extLst>
                </a:gridCol>
                <a:gridCol w="4170753">
                  <a:extLst>
                    <a:ext uri="{9D8B030D-6E8A-4147-A177-3AD203B41FA5}">
                      <a16:colId xmlns:a16="http://schemas.microsoft.com/office/drawing/2014/main" val="914418555"/>
                    </a:ext>
                  </a:extLst>
                </a:gridCol>
              </a:tblGrid>
              <a:tr h="69721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582299"/>
                  </a:ext>
                </a:extLst>
              </a:tr>
              <a:tr h="69721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8312904"/>
                  </a:ext>
                </a:extLst>
              </a:tr>
              <a:tr h="69721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98627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96FC89E-3B5A-44B2-A3F2-32B29DCE192D}"/>
              </a:ext>
            </a:extLst>
          </p:cNvPr>
          <p:cNvSpPr txBox="1"/>
          <p:nvPr/>
        </p:nvSpPr>
        <p:spPr>
          <a:xfrm>
            <a:off x="1167063" y="459953"/>
            <a:ext cx="96318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Условие для вырожденного треугольника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5C74FB50-F05A-4837-B169-B9B03CBAD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525" y="2016970"/>
            <a:ext cx="1026694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</a:rPr>
              <a:t>Если </a:t>
            </a:r>
            <a:r>
              <a:rPr kumimoji="0" lang="ru-RU" altLang="ru-RU" sz="2800" b="1" i="0" u="none" strike="noStrike" cap="none" normalizeH="0" baseline="0" dirty="0">
                <a:ln>
                  <a:solidFill>
                    <a:srgbClr val="0070C0"/>
                  </a:solidFill>
                </a:ln>
                <a:solidFill>
                  <a:schemeClr val="tx1"/>
                </a:solidFill>
                <a:effectLst/>
              </a:rPr>
              <a:t>наибольшее</a:t>
            </a:r>
            <a:r>
              <a:rPr kumimoji="0" lang="ru-RU" altLang="ru-RU" sz="28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</a:rPr>
              <a:t> число из </a:t>
            </a:r>
            <a:r>
              <a:rPr kumimoji="0" lang="ru-RU" altLang="ru-RU" sz="2800" b="1" i="0" u="none" strike="noStrike" cap="none" normalizeH="0" baseline="0" dirty="0">
                <a:ln>
                  <a:solidFill>
                    <a:srgbClr val="0070C0"/>
                  </a:solidFill>
                </a:ln>
                <a:solidFill>
                  <a:schemeClr val="tx1"/>
                </a:solidFill>
                <a:effectLst/>
              </a:rPr>
              <a:t>четырёх</a:t>
            </a:r>
            <a:r>
              <a:rPr kumimoji="0" lang="ru-RU" altLang="ru-RU" sz="28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</a:rPr>
              <a:t> больше </a:t>
            </a:r>
            <a:r>
              <a:rPr kumimoji="0" lang="ru-RU" altLang="ru-RU" sz="2800" b="1" i="0" u="none" strike="noStrike" cap="none" normalizeH="0" baseline="0" dirty="0">
                <a:ln>
                  <a:solidFill>
                    <a:srgbClr val="0070C0"/>
                  </a:solidFill>
                </a:ln>
                <a:solidFill>
                  <a:schemeClr val="tx1"/>
                </a:solidFill>
                <a:effectLst/>
              </a:rPr>
              <a:t>суммы двух наименьших чисел</a:t>
            </a:r>
            <a:r>
              <a:rPr kumimoji="0" lang="ru-RU" altLang="ru-RU" sz="28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</a:rPr>
              <a:t> в строке, то в такой четвёрке чисел можно выбрать три числа, которые не могут быть сторонами никакого треугольника, в том числе вырожденного.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6B58019-159D-44E8-823A-34F1FC8CD3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1621" y="4177252"/>
            <a:ext cx="29556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solidFill>
                    <a:srgbClr val="0070C0"/>
                  </a:solidFill>
                </a:ln>
                <a:solidFill>
                  <a:schemeClr val="tx1"/>
                </a:solidFill>
                <a:effectLst/>
              </a:rPr>
              <a:t>=МАКС(A1:D1)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9056E38-0F67-4DD4-9C17-A661484FF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3944" y="4870340"/>
            <a:ext cx="26710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solidFill>
                    <a:srgbClr val="0070C0"/>
                  </a:solidFill>
                </a:ln>
                <a:solidFill>
                  <a:schemeClr val="tx1"/>
                </a:solidFill>
                <a:effectLst/>
              </a:rPr>
              <a:t>=МИН(A1:D1)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873557E-0002-4543-BBF7-2B3C16142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1621" y="5577455"/>
            <a:ext cx="46602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solidFill>
                    <a:srgbClr val="0070C0"/>
                  </a:solidFill>
                </a:ln>
                <a:solidFill>
                  <a:schemeClr val="tx1"/>
                </a:solidFill>
                <a:effectLst/>
              </a:rPr>
              <a:t>=НАИМЕНЬШИЙ(A1:D1;2)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8397E37B-7C61-49E7-900B-B585E8E65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4720" y="4177252"/>
            <a:ext cx="403057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solidFill>
                    <a:srgbClr val="0070C0"/>
                  </a:solidFill>
                </a:ln>
                <a:solidFill>
                  <a:schemeClr val="tx1"/>
                </a:solidFill>
                <a:effectLst/>
              </a:rPr>
              <a:t>=ЕСЛИ(E1&gt;F1+G1;1;0)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13E13873-51B7-439B-9195-9A3D934A7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4720" y="4884858"/>
            <a:ext cx="35533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solidFill>
                    <a:srgbClr val="0070C0"/>
                  </a:solidFill>
                </a:ln>
                <a:solidFill>
                  <a:schemeClr val="tx1"/>
                </a:solidFill>
                <a:effectLst/>
              </a:rPr>
              <a:t>=СУММ(H1:H5000)</a:t>
            </a: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267F611A-CA1A-AE8A-FE24-8FD74DA266DC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B98AFF09-7232-37CD-3AF3-A5F03FDDB422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AFB4F2E0-9960-59CB-35CA-0737C2A478A6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A6CACACB-6930-9D48-9FF7-0D4B9FDA73AA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0A67FA9E-1BBA-057D-F36B-497D75C81EF0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51653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9172" y="1244610"/>
            <a:ext cx="10316308" cy="3801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>
              <a:lnSpc>
                <a:spcPct val="115000"/>
              </a:lnSpc>
              <a:spcAft>
                <a:spcPts val="0"/>
              </a:spcAft>
            </a:pPr>
            <a:r>
              <a:rPr lang="ru-RU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Что проверяется:</a:t>
            </a:r>
          </a:p>
          <a:p>
            <a:pPr marL="793115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8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ea typeface="Calibri" panose="020F0502020204030204" pitchFamily="34" charset="0"/>
                <a:cs typeface="Times New Roman" panose="02020603050405020304" pitchFamily="18" charset="0"/>
              </a:rPr>
              <a:t>Умение обрабатывать числовую информацию в электронных таблицах</a:t>
            </a:r>
          </a:p>
          <a:p>
            <a:pPr marL="793115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8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инструментов решения статистических и расчётно-графических задач</a:t>
            </a:r>
          </a:p>
          <a:p>
            <a:pPr marL="793115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8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ea typeface="Calibri" panose="020F0502020204030204" pitchFamily="34" charset="0"/>
                <a:cs typeface="Times New Roman" panose="02020603050405020304" pitchFamily="18" charset="0"/>
              </a:rPr>
              <a:t>Умение представлять и анализировать табличную информацию в виде графиков и диаграмм.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152996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3B59DE2-4A72-49E9-A5AB-18742A9CA01E}"/>
              </a:ext>
            </a:extLst>
          </p:cNvPr>
          <p:cNvSpPr txBox="1"/>
          <p:nvPr/>
        </p:nvSpPr>
        <p:spPr>
          <a:xfrm>
            <a:off x="1397668" y="1166842"/>
            <a:ext cx="9637295" cy="4524315"/>
          </a:xfrm>
          <a:custGeom>
            <a:avLst/>
            <a:gdLst>
              <a:gd name="csX0" fmla="*/ 0 w 9637295"/>
              <a:gd name="csY0" fmla="*/ 0 h 4524315"/>
              <a:gd name="csX1" fmla="*/ 663273 w 9637295"/>
              <a:gd name="csY1" fmla="*/ 0 h 4524315"/>
              <a:gd name="csX2" fmla="*/ 1230172 w 9637295"/>
              <a:gd name="csY2" fmla="*/ 0 h 4524315"/>
              <a:gd name="csX3" fmla="*/ 1797072 w 9637295"/>
              <a:gd name="csY3" fmla="*/ 0 h 4524315"/>
              <a:gd name="csX4" fmla="*/ 2267599 w 9637295"/>
              <a:gd name="csY4" fmla="*/ 0 h 4524315"/>
              <a:gd name="csX5" fmla="*/ 2641753 w 9637295"/>
              <a:gd name="csY5" fmla="*/ 0 h 4524315"/>
              <a:gd name="csX6" fmla="*/ 3208652 w 9637295"/>
              <a:gd name="csY6" fmla="*/ 0 h 4524315"/>
              <a:gd name="csX7" fmla="*/ 3582806 w 9637295"/>
              <a:gd name="csY7" fmla="*/ 0 h 4524315"/>
              <a:gd name="csX8" fmla="*/ 3860587 w 9637295"/>
              <a:gd name="csY8" fmla="*/ 0 h 4524315"/>
              <a:gd name="csX9" fmla="*/ 4523860 w 9637295"/>
              <a:gd name="csY9" fmla="*/ 0 h 4524315"/>
              <a:gd name="csX10" fmla="*/ 4801641 w 9637295"/>
              <a:gd name="csY10" fmla="*/ 0 h 4524315"/>
              <a:gd name="csX11" fmla="*/ 5368540 w 9637295"/>
              <a:gd name="csY11" fmla="*/ 0 h 4524315"/>
              <a:gd name="csX12" fmla="*/ 5742694 w 9637295"/>
              <a:gd name="csY12" fmla="*/ 0 h 4524315"/>
              <a:gd name="csX13" fmla="*/ 6116848 w 9637295"/>
              <a:gd name="csY13" fmla="*/ 0 h 4524315"/>
              <a:gd name="csX14" fmla="*/ 6780120 w 9637295"/>
              <a:gd name="csY14" fmla="*/ 0 h 4524315"/>
              <a:gd name="csX15" fmla="*/ 7250647 w 9637295"/>
              <a:gd name="csY15" fmla="*/ 0 h 4524315"/>
              <a:gd name="csX16" fmla="*/ 7721174 w 9637295"/>
              <a:gd name="csY16" fmla="*/ 0 h 4524315"/>
              <a:gd name="csX17" fmla="*/ 8288074 w 9637295"/>
              <a:gd name="csY17" fmla="*/ 0 h 4524315"/>
              <a:gd name="csX18" fmla="*/ 8662228 w 9637295"/>
              <a:gd name="csY18" fmla="*/ 0 h 4524315"/>
              <a:gd name="csX19" fmla="*/ 9036381 w 9637295"/>
              <a:gd name="csY19" fmla="*/ 0 h 4524315"/>
              <a:gd name="csX20" fmla="*/ 9637295 w 9637295"/>
              <a:gd name="csY20" fmla="*/ 0 h 4524315"/>
              <a:gd name="csX21" fmla="*/ 9637295 w 9637295"/>
              <a:gd name="csY21" fmla="*/ 565539 h 4524315"/>
              <a:gd name="csX22" fmla="*/ 9637295 w 9637295"/>
              <a:gd name="csY22" fmla="*/ 1131079 h 4524315"/>
              <a:gd name="csX23" fmla="*/ 9637295 w 9637295"/>
              <a:gd name="csY23" fmla="*/ 1787104 h 4524315"/>
              <a:gd name="csX24" fmla="*/ 9637295 w 9637295"/>
              <a:gd name="csY24" fmla="*/ 2262158 h 4524315"/>
              <a:gd name="csX25" fmla="*/ 9637295 w 9637295"/>
              <a:gd name="csY25" fmla="*/ 2782454 h 4524315"/>
              <a:gd name="csX26" fmla="*/ 9637295 w 9637295"/>
              <a:gd name="csY26" fmla="*/ 3302750 h 4524315"/>
              <a:gd name="csX27" fmla="*/ 9637295 w 9637295"/>
              <a:gd name="csY27" fmla="*/ 3958776 h 4524315"/>
              <a:gd name="csX28" fmla="*/ 9637295 w 9637295"/>
              <a:gd name="csY28" fmla="*/ 4524315 h 4524315"/>
              <a:gd name="csX29" fmla="*/ 9263141 w 9637295"/>
              <a:gd name="csY29" fmla="*/ 4524315 h 4524315"/>
              <a:gd name="csX30" fmla="*/ 8696241 w 9637295"/>
              <a:gd name="csY30" fmla="*/ 4524315 h 4524315"/>
              <a:gd name="csX31" fmla="*/ 8225715 w 9637295"/>
              <a:gd name="csY31" fmla="*/ 4524315 h 4524315"/>
              <a:gd name="csX32" fmla="*/ 7947934 w 9637295"/>
              <a:gd name="csY32" fmla="*/ 4524315 h 4524315"/>
              <a:gd name="csX33" fmla="*/ 7477407 w 9637295"/>
              <a:gd name="csY33" fmla="*/ 4524315 h 4524315"/>
              <a:gd name="csX34" fmla="*/ 6910507 w 9637295"/>
              <a:gd name="csY34" fmla="*/ 4524315 h 4524315"/>
              <a:gd name="csX35" fmla="*/ 6343608 w 9637295"/>
              <a:gd name="csY35" fmla="*/ 4524315 h 4524315"/>
              <a:gd name="csX36" fmla="*/ 5583962 w 9637295"/>
              <a:gd name="csY36" fmla="*/ 4524315 h 4524315"/>
              <a:gd name="csX37" fmla="*/ 5113435 w 9637295"/>
              <a:gd name="csY37" fmla="*/ 4524315 h 4524315"/>
              <a:gd name="csX38" fmla="*/ 4450163 w 9637295"/>
              <a:gd name="csY38" fmla="*/ 4524315 h 4524315"/>
              <a:gd name="csX39" fmla="*/ 3979636 w 9637295"/>
              <a:gd name="csY39" fmla="*/ 4524315 h 4524315"/>
              <a:gd name="csX40" fmla="*/ 3605482 w 9637295"/>
              <a:gd name="csY40" fmla="*/ 4524315 h 4524315"/>
              <a:gd name="csX41" fmla="*/ 3038582 w 9637295"/>
              <a:gd name="csY41" fmla="*/ 4524315 h 4524315"/>
              <a:gd name="csX42" fmla="*/ 2278937 w 9637295"/>
              <a:gd name="csY42" fmla="*/ 4524315 h 4524315"/>
              <a:gd name="csX43" fmla="*/ 1712037 w 9637295"/>
              <a:gd name="csY43" fmla="*/ 4524315 h 4524315"/>
              <a:gd name="csX44" fmla="*/ 1434256 w 9637295"/>
              <a:gd name="csY44" fmla="*/ 4524315 h 4524315"/>
              <a:gd name="csX45" fmla="*/ 963729 w 9637295"/>
              <a:gd name="csY45" fmla="*/ 4524315 h 4524315"/>
              <a:gd name="csX46" fmla="*/ 0 w 9637295"/>
              <a:gd name="csY46" fmla="*/ 4524315 h 4524315"/>
              <a:gd name="csX47" fmla="*/ 0 w 9637295"/>
              <a:gd name="csY47" fmla="*/ 4004019 h 4524315"/>
              <a:gd name="csX48" fmla="*/ 0 w 9637295"/>
              <a:gd name="csY48" fmla="*/ 3574209 h 4524315"/>
              <a:gd name="csX49" fmla="*/ 0 w 9637295"/>
              <a:gd name="csY49" fmla="*/ 3008669 h 4524315"/>
              <a:gd name="csX50" fmla="*/ 0 w 9637295"/>
              <a:gd name="csY50" fmla="*/ 2352644 h 4524315"/>
              <a:gd name="csX51" fmla="*/ 0 w 9637295"/>
              <a:gd name="csY51" fmla="*/ 1832348 h 4524315"/>
              <a:gd name="csX52" fmla="*/ 0 w 9637295"/>
              <a:gd name="csY52" fmla="*/ 1357295 h 4524315"/>
              <a:gd name="csX53" fmla="*/ 0 w 9637295"/>
              <a:gd name="csY53" fmla="*/ 836998 h 4524315"/>
              <a:gd name="csX54" fmla="*/ 0 w 9637295"/>
              <a:gd name="csY54" fmla="*/ 0 h 452431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</a:cxnLst>
            <a:rect l="l" t="t" r="r" b="b"/>
            <a:pathLst>
              <a:path w="9637295" h="4524315" fill="none" extrusionOk="0">
                <a:moveTo>
                  <a:pt x="0" y="0"/>
                </a:moveTo>
                <a:cubicBezTo>
                  <a:pt x="272498" y="-76060"/>
                  <a:pt x="424294" y="61666"/>
                  <a:pt x="663273" y="0"/>
                </a:cubicBezTo>
                <a:cubicBezTo>
                  <a:pt x="902252" y="-61666"/>
                  <a:pt x="1048358" y="52100"/>
                  <a:pt x="1230172" y="0"/>
                </a:cubicBezTo>
                <a:cubicBezTo>
                  <a:pt x="1411986" y="-52100"/>
                  <a:pt x="1632643" y="25523"/>
                  <a:pt x="1797072" y="0"/>
                </a:cubicBezTo>
                <a:cubicBezTo>
                  <a:pt x="1961501" y="-25523"/>
                  <a:pt x="2053393" y="16925"/>
                  <a:pt x="2267599" y="0"/>
                </a:cubicBezTo>
                <a:cubicBezTo>
                  <a:pt x="2481805" y="-16925"/>
                  <a:pt x="2515213" y="21284"/>
                  <a:pt x="2641753" y="0"/>
                </a:cubicBezTo>
                <a:cubicBezTo>
                  <a:pt x="2768293" y="-21284"/>
                  <a:pt x="3091471" y="6340"/>
                  <a:pt x="3208652" y="0"/>
                </a:cubicBezTo>
                <a:cubicBezTo>
                  <a:pt x="3325833" y="-6340"/>
                  <a:pt x="3419300" y="31639"/>
                  <a:pt x="3582806" y="0"/>
                </a:cubicBezTo>
                <a:cubicBezTo>
                  <a:pt x="3746312" y="-31639"/>
                  <a:pt x="3751097" y="32558"/>
                  <a:pt x="3860587" y="0"/>
                </a:cubicBezTo>
                <a:cubicBezTo>
                  <a:pt x="3970077" y="-32558"/>
                  <a:pt x="4258199" y="8285"/>
                  <a:pt x="4523860" y="0"/>
                </a:cubicBezTo>
                <a:cubicBezTo>
                  <a:pt x="4789521" y="-8285"/>
                  <a:pt x="4686118" y="12194"/>
                  <a:pt x="4801641" y="0"/>
                </a:cubicBezTo>
                <a:cubicBezTo>
                  <a:pt x="4917164" y="-12194"/>
                  <a:pt x="5168045" y="27700"/>
                  <a:pt x="5368540" y="0"/>
                </a:cubicBezTo>
                <a:cubicBezTo>
                  <a:pt x="5569035" y="-27700"/>
                  <a:pt x="5646861" y="3266"/>
                  <a:pt x="5742694" y="0"/>
                </a:cubicBezTo>
                <a:cubicBezTo>
                  <a:pt x="5838527" y="-3266"/>
                  <a:pt x="6025985" y="10990"/>
                  <a:pt x="6116848" y="0"/>
                </a:cubicBezTo>
                <a:cubicBezTo>
                  <a:pt x="6207711" y="-10990"/>
                  <a:pt x="6618959" y="73013"/>
                  <a:pt x="6780120" y="0"/>
                </a:cubicBezTo>
                <a:cubicBezTo>
                  <a:pt x="6941281" y="-73013"/>
                  <a:pt x="7116528" y="38586"/>
                  <a:pt x="7250647" y="0"/>
                </a:cubicBezTo>
                <a:cubicBezTo>
                  <a:pt x="7384766" y="-38586"/>
                  <a:pt x="7625804" y="10808"/>
                  <a:pt x="7721174" y="0"/>
                </a:cubicBezTo>
                <a:cubicBezTo>
                  <a:pt x="7816544" y="-10808"/>
                  <a:pt x="8092911" y="14118"/>
                  <a:pt x="8288074" y="0"/>
                </a:cubicBezTo>
                <a:cubicBezTo>
                  <a:pt x="8483237" y="-14118"/>
                  <a:pt x="8484922" y="29591"/>
                  <a:pt x="8662228" y="0"/>
                </a:cubicBezTo>
                <a:cubicBezTo>
                  <a:pt x="8839534" y="-29591"/>
                  <a:pt x="8851781" y="15973"/>
                  <a:pt x="9036381" y="0"/>
                </a:cubicBezTo>
                <a:cubicBezTo>
                  <a:pt x="9220981" y="-15973"/>
                  <a:pt x="9406567" y="7913"/>
                  <a:pt x="9637295" y="0"/>
                </a:cubicBezTo>
                <a:cubicBezTo>
                  <a:pt x="9640382" y="227008"/>
                  <a:pt x="9629878" y="411978"/>
                  <a:pt x="9637295" y="565539"/>
                </a:cubicBezTo>
                <a:cubicBezTo>
                  <a:pt x="9644712" y="719100"/>
                  <a:pt x="9595428" y="992655"/>
                  <a:pt x="9637295" y="1131079"/>
                </a:cubicBezTo>
                <a:cubicBezTo>
                  <a:pt x="9679162" y="1269503"/>
                  <a:pt x="9636361" y="1539896"/>
                  <a:pt x="9637295" y="1787104"/>
                </a:cubicBezTo>
                <a:cubicBezTo>
                  <a:pt x="9638229" y="2034313"/>
                  <a:pt x="9604843" y="2164836"/>
                  <a:pt x="9637295" y="2262158"/>
                </a:cubicBezTo>
                <a:cubicBezTo>
                  <a:pt x="9669747" y="2359480"/>
                  <a:pt x="9586503" y="2590170"/>
                  <a:pt x="9637295" y="2782454"/>
                </a:cubicBezTo>
                <a:cubicBezTo>
                  <a:pt x="9688087" y="2974738"/>
                  <a:pt x="9626416" y="3192819"/>
                  <a:pt x="9637295" y="3302750"/>
                </a:cubicBezTo>
                <a:cubicBezTo>
                  <a:pt x="9648174" y="3412681"/>
                  <a:pt x="9607218" y="3647419"/>
                  <a:pt x="9637295" y="3958776"/>
                </a:cubicBezTo>
                <a:cubicBezTo>
                  <a:pt x="9667372" y="4270133"/>
                  <a:pt x="9591368" y="4389705"/>
                  <a:pt x="9637295" y="4524315"/>
                </a:cubicBezTo>
                <a:cubicBezTo>
                  <a:pt x="9506974" y="4557612"/>
                  <a:pt x="9381922" y="4486605"/>
                  <a:pt x="9263141" y="4524315"/>
                </a:cubicBezTo>
                <a:cubicBezTo>
                  <a:pt x="9144360" y="4562025"/>
                  <a:pt x="8874200" y="4509965"/>
                  <a:pt x="8696241" y="4524315"/>
                </a:cubicBezTo>
                <a:cubicBezTo>
                  <a:pt x="8518282" y="4538665"/>
                  <a:pt x="8355489" y="4490123"/>
                  <a:pt x="8225715" y="4524315"/>
                </a:cubicBezTo>
                <a:cubicBezTo>
                  <a:pt x="8095941" y="4558507"/>
                  <a:pt x="8075932" y="4512611"/>
                  <a:pt x="7947934" y="4524315"/>
                </a:cubicBezTo>
                <a:cubicBezTo>
                  <a:pt x="7819936" y="4536019"/>
                  <a:pt x="7613866" y="4511114"/>
                  <a:pt x="7477407" y="4524315"/>
                </a:cubicBezTo>
                <a:cubicBezTo>
                  <a:pt x="7340948" y="4537516"/>
                  <a:pt x="7157571" y="4475269"/>
                  <a:pt x="6910507" y="4524315"/>
                </a:cubicBezTo>
                <a:cubicBezTo>
                  <a:pt x="6663443" y="4573361"/>
                  <a:pt x="6567153" y="4477469"/>
                  <a:pt x="6343608" y="4524315"/>
                </a:cubicBezTo>
                <a:cubicBezTo>
                  <a:pt x="6120063" y="4571161"/>
                  <a:pt x="5891914" y="4504049"/>
                  <a:pt x="5583962" y="4524315"/>
                </a:cubicBezTo>
                <a:cubicBezTo>
                  <a:pt x="5276010" y="4544581"/>
                  <a:pt x="5222822" y="4504711"/>
                  <a:pt x="5113435" y="4524315"/>
                </a:cubicBezTo>
                <a:cubicBezTo>
                  <a:pt x="5004048" y="4543919"/>
                  <a:pt x="4629099" y="4491864"/>
                  <a:pt x="4450163" y="4524315"/>
                </a:cubicBezTo>
                <a:cubicBezTo>
                  <a:pt x="4271227" y="4556766"/>
                  <a:pt x="4080991" y="4476508"/>
                  <a:pt x="3979636" y="4524315"/>
                </a:cubicBezTo>
                <a:cubicBezTo>
                  <a:pt x="3878281" y="4572122"/>
                  <a:pt x="3682982" y="4505311"/>
                  <a:pt x="3605482" y="4524315"/>
                </a:cubicBezTo>
                <a:cubicBezTo>
                  <a:pt x="3527982" y="4543319"/>
                  <a:pt x="3272569" y="4521139"/>
                  <a:pt x="3038582" y="4524315"/>
                </a:cubicBezTo>
                <a:cubicBezTo>
                  <a:pt x="2804595" y="4527491"/>
                  <a:pt x="2651609" y="4520934"/>
                  <a:pt x="2278937" y="4524315"/>
                </a:cubicBezTo>
                <a:cubicBezTo>
                  <a:pt x="1906266" y="4527696"/>
                  <a:pt x="1963791" y="4497969"/>
                  <a:pt x="1712037" y="4524315"/>
                </a:cubicBezTo>
                <a:cubicBezTo>
                  <a:pt x="1460283" y="4550661"/>
                  <a:pt x="1521480" y="4514844"/>
                  <a:pt x="1434256" y="4524315"/>
                </a:cubicBezTo>
                <a:cubicBezTo>
                  <a:pt x="1347032" y="4533786"/>
                  <a:pt x="1150671" y="4477742"/>
                  <a:pt x="963729" y="4524315"/>
                </a:cubicBezTo>
                <a:cubicBezTo>
                  <a:pt x="776787" y="4570888"/>
                  <a:pt x="347806" y="4457288"/>
                  <a:pt x="0" y="4524315"/>
                </a:cubicBezTo>
                <a:cubicBezTo>
                  <a:pt x="-60796" y="4416367"/>
                  <a:pt x="27701" y="4257670"/>
                  <a:pt x="0" y="4004019"/>
                </a:cubicBezTo>
                <a:cubicBezTo>
                  <a:pt x="-27701" y="3750368"/>
                  <a:pt x="33567" y="3706422"/>
                  <a:pt x="0" y="3574209"/>
                </a:cubicBezTo>
                <a:cubicBezTo>
                  <a:pt x="-33567" y="3441996"/>
                  <a:pt x="2662" y="3219882"/>
                  <a:pt x="0" y="3008669"/>
                </a:cubicBezTo>
                <a:cubicBezTo>
                  <a:pt x="-2662" y="2797456"/>
                  <a:pt x="51800" y="2662197"/>
                  <a:pt x="0" y="2352644"/>
                </a:cubicBezTo>
                <a:cubicBezTo>
                  <a:pt x="-51800" y="2043091"/>
                  <a:pt x="44240" y="1941796"/>
                  <a:pt x="0" y="1832348"/>
                </a:cubicBezTo>
                <a:cubicBezTo>
                  <a:pt x="-44240" y="1722900"/>
                  <a:pt x="29118" y="1484718"/>
                  <a:pt x="0" y="1357295"/>
                </a:cubicBezTo>
                <a:cubicBezTo>
                  <a:pt x="-29118" y="1229872"/>
                  <a:pt x="38280" y="1074053"/>
                  <a:pt x="0" y="836998"/>
                </a:cubicBezTo>
                <a:cubicBezTo>
                  <a:pt x="-38280" y="599943"/>
                  <a:pt x="39603" y="185336"/>
                  <a:pt x="0" y="0"/>
                </a:cubicBezTo>
                <a:close/>
              </a:path>
              <a:path w="9637295" h="4524315" stroke="0" extrusionOk="0">
                <a:moveTo>
                  <a:pt x="0" y="0"/>
                </a:moveTo>
                <a:cubicBezTo>
                  <a:pt x="216224" y="-41006"/>
                  <a:pt x="453859" y="51672"/>
                  <a:pt x="663273" y="0"/>
                </a:cubicBezTo>
                <a:cubicBezTo>
                  <a:pt x="872687" y="-51672"/>
                  <a:pt x="947217" y="41162"/>
                  <a:pt x="1230172" y="0"/>
                </a:cubicBezTo>
                <a:cubicBezTo>
                  <a:pt x="1513127" y="-41162"/>
                  <a:pt x="1796467" y="18948"/>
                  <a:pt x="1989818" y="0"/>
                </a:cubicBezTo>
                <a:cubicBezTo>
                  <a:pt x="2183169" y="-18948"/>
                  <a:pt x="2419784" y="45001"/>
                  <a:pt x="2556718" y="0"/>
                </a:cubicBezTo>
                <a:cubicBezTo>
                  <a:pt x="2693652" y="-45001"/>
                  <a:pt x="2888287" y="12485"/>
                  <a:pt x="3123617" y="0"/>
                </a:cubicBezTo>
                <a:cubicBezTo>
                  <a:pt x="3358947" y="-12485"/>
                  <a:pt x="3301836" y="22433"/>
                  <a:pt x="3401398" y="0"/>
                </a:cubicBezTo>
                <a:cubicBezTo>
                  <a:pt x="3500960" y="-22433"/>
                  <a:pt x="3768701" y="25156"/>
                  <a:pt x="4064671" y="0"/>
                </a:cubicBezTo>
                <a:cubicBezTo>
                  <a:pt x="4360641" y="-25156"/>
                  <a:pt x="4592007" y="10832"/>
                  <a:pt x="4727944" y="0"/>
                </a:cubicBezTo>
                <a:cubicBezTo>
                  <a:pt x="4863881" y="-10832"/>
                  <a:pt x="5103615" y="4462"/>
                  <a:pt x="5198470" y="0"/>
                </a:cubicBezTo>
                <a:cubicBezTo>
                  <a:pt x="5293325" y="-4462"/>
                  <a:pt x="5741935" y="16050"/>
                  <a:pt x="5958116" y="0"/>
                </a:cubicBezTo>
                <a:cubicBezTo>
                  <a:pt x="6174297" y="-16050"/>
                  <a:pt x="6370296" y="35072"/>
                  <a:pt x="6621389" y="0"/>
                </a:cubicBezTo>
                <a:cubicBezTo>
                  <a:pt x="6872482" y="-35072"/>
                  <a:pt x="6986510" y="9083"/>
                  <a:pt x="7091915" y="0"/>
                </a:cubicBezTo>
                <a:cubicBezTo>
                  <a:pt x="7197320" y="-9083"/>
                  <a:pt x="7316506" y="14627"/>
                  <a:pt x="7466069" y="0"/>
                </a:cubicBezTo>
                <a:cubicBezTo>
                  <a:pt x="7615632" y="-14627"/>
                  <a:pt x="7649446" y="15766"/>
                  <a:pt x="7743850" y="0"/>
                </a:cubicBezTo>
                <a:cubicBezTo>
                  <a:pt x="7838254" y="-15766"/>
                  <a:pt x="7964677" y="8770"/>
                  <a:pt x="8021631" y="0"/>
                </a:cubicBezTo>
                <a:cubicBezTo>
                  <a:pt x="8078585" y="-8770"/>
                  <a:pt x="8216869" y="20347"/>
                  <a:pt x="8299412" y="0"/>
                </a:cubicBezTo>
                <a:cubicBezTo>
                  <a:pt x="8381955" y="-20347"/>
                  <a:pt x="8499730" y="22158"/>
                  <a:pt x="8577193" y="0"/>
                </a:cubicBezTo>
                <a:cubicBezTo>
                  <a:pt x="8654656" y="-22158"/>
                  <a:pt x="9246432" y="38213"/>
                  <a:pt x="9637295" y="0"/>
                </a:cubicBezTo>
                <a:cubicBezTo>
                  <a:pt x="9691117" y="165862"/>
                  <a:pt x="9598866" y="368229"/>
                  <a:pt x="9637295" y="520296"/>
                </a:cubicBezTo>
                <a:cubicBezTo>
                  <a:pt x="9675724" y="672363"/>
                  <a:pt x="9570750" y="929085"/>
                  <a:pt x="9637295" y="1085836"/>
                </a:cubicBezTo>
                <a:cubicBezTo>
                  <a:pt x="9703840" y="1242587"/>
                  <a:pt x="9606209" y="1485196"/>
                  <a:pt x="9637295" y="1651375"/>
                </a:cubicBezTo>
                <a:cubicBezTo>
                  <a:pt x="9668381" y="1817554"/>
                  <a:pt x="9619767" y="1897660"/>
                  <a:pt x="9637295" y="2081185"/>
                </a:cubicBezTo>
                <a:cubicBezTo>
                  <a:pt x="9654823" y="2264710"/>
                  <a:pt x="9589755" y="2414115"/>
                  <a:pt x="9637295" y="2601481"/>
                </a:cubicBezTo>
                <a:cubicBezTo>
                  <a:pt x="9684835" y="2788847"/>
                  <a:pt x="9583380" y="2984954"/>
                  <a:pt x="9637295" y="3121777"/>
                </a:cubicBezTo>
                <a:cubicBezTo>
                  <a:pt x="9691210" y="3258600"/>
                  <a:pt x="9606255" y="3404350"/>
                  <a:pt x="9637295" y="3551587"/>
                </a:cubicBezTo>
                <a:cubicBezTo>
                  <a:pt x="9668335" y="3698824"/>
                  <a:pt x="9600938" y="4117828"/>
                  <a:pt x="9637295" y="4524315"/>
                </a:cubicBezTo>
                <a:cubicBezTo>
                  <a:pt x="9402397" y="4568432"/>
                  <a:pt x="9080623" y="4521737"/>
                  <a:pt x="8877649" y="4524315"/>
                </a:cubicBezTo>
                <a:cubicBezTo>
                  <a:pt x="8674675" y="4526893"/>
                  <a:pt x="8373575" y="4498769"/>
                  <a:pt x="8214377" y="4524315"/>
                </a:cubicBezTo>
                <a:cubicBezTo>
                  <a:pt x="8055179" y="4549861"/>
                  <a:pt x="7766493" y="4437680"/>
                  <a:pt x="7454731" y="4524315"/>
                </a:cubicBezTo>
                <a:cubicBezTo>
                  <a:pt x="7142969" y="4610950"/>
                  <a:pt x="7179390" y="4481534"/>
                  <a:pt x="7080577" y="4524315"/>
                </a:cubicBezTo>
                <a:cubicBezTo>
                  <a:pt x="6981764" y="4567096"/>
                  <a:pt x="6735815" y="4496336"/>
                  <a:pt x="6513678" y="4524315"/>
                </a:cubicBezTo>
                <a:cubicBezTo>
                  <a:pt x="6291541" y="4552294"/>
                  <a:pt x="6173130" y="4495197"/>
                  <a:pt x="6043151" y="4524315"/>
                </a:cubicBezTo>
                <a:cubicBezTo>
                  <a:pt x="5913172" y="4553433"/>
                  <a:pt x="5873861" y="4520324"/>
                  <a:pt x="5765370" y="4524315"/>
                </a:cubicBezTo>
                <a:cubicBezTo>
                  <a:pt x="5656879" y="4528306"/>
                  <a:pt x="5413656" y="4478328"/>
                  <a:pt x="5294843" y="4524315"/>
                </a:cubicBezTo>
                <a:cubicBezTo>
                  <a:pt x="5176030" y="4570302"/>
                  <a:pt x="4792176" y="4469589"/>
                  <a:pt x="4535198" y="4524315"/>
                </a:cubicBezTo>
                <a:cubicBezTo>
                  <a:pt x="4278220" y="4579041"/>
                  <a:pt x="3988638" y="4465750"/>
                  <a:pt x="3775552" y="4524315"/>
                </a:cubicBezTo>
                <a:cubicBezTo>
                  <a:pt x="3562466" y="4582880"/>
                  <a:pt x="3361920" y="4490568"/>
                  <a:pt x="3112279" y="4524315"/>
                </a:cubicBezTo>
                <a:cubicBezTo>
                  <a:pt x="2862638" y="4558062"/>
                  <a:pt x="2830931" y="4524010"/>
                  <a:pt x="2738126" y="4524315"/>
                </a:cubicBezTo>
                <a:cubicBezTo>
                  <a:pt x="2645321" y="4524620"/>
                  <a:pt x="2556884" y="4514023"/>
                  <a:pt x="2460345" y="4524315"/>
                </a:cubicBezTo>
                <a:cubicBezTo>
                  <a:pt x="2363806" y="4534607"/>
                  <a:pt x="2038721" y="4459838"/>
                  <a:pt x="1700699" y="4524315"/>
                </a:cubicBezTo>
                <a:cubicBezTo>
                  <a:pt x="1362677" y="4588792"/>
                  <a:pt x="1140523" y="4462619"/>
                  <a:pt x="941054" y="4524315"/>
                </a:cubicBezTo>
                <a:cubicBezTo>
                  <a:pt x="741586" y="4586011"/>
                  <a:pt x="252982" y="4512082"/>
                  <a:pt x="0" y="4524315"/>
                </a:cubicBezTo>
                <a:cubicBezTo>
                  <a:pt x="-14768" y="4409333"/>
                  <a:pt x="46510" y="4242030"/>
                  <a:pt x="0" y="4049262"/>
                </a:cubicBezTo>
                <a:cubicBezTo>
                  <a:pt x="-46510" y="3856494"/>
                  <a:pt x="39138" y="3757557"/>
                  <a:pt x="0" y="3483723"/>
                </a:cubicBezTo>
                <a:cubicBezTo>
                  <a:pt x="-39138" y="3209889"/>
                  <a:pt x="2525" y="3161769"/>
                  <a:pt x="0" y="3008669"/>
                </a:cubicBezTo>
                <a:cubicBezTo>
                  <a:pt x="-2525" y="2855569"/>
                  <a:pt x="23586" y="2688214"/>
                  <a:pt x="0" y="2578860"/>
                </a:cubicBezTo>
                <a:cubicBezTo>
                  <a:pt x="-23586" y="2469506"/>
                  <a:pt x="13432" y="2196070"/>
                  <a:pt x="0" y="2058563"/>
                </a:cubicBezTo>
                <a:cubicBezTo>
                  <a:pt x="-13432" y="1921056"/>
                  <a:pt x="19038" y="1811893"/>
                  <a:pt x="0" y="1583510"/>
                </a:cubicBezTo>
                <a:cubicBezTo>
                  <a:pt x="-19038" y="1355127"/>
                  <a:pt x="47888" y="1171099"/>
                  <a:pt x="0" y="1017971"/>
                </a:cubicBezTo>
                <a:cubicBezTo>
                  <a:pt x="-47888" y="864843"/>
                  <a:pt x="4282" y="395583"/>
                  <a:pt x="0" y="0"/>
                </a:cubicBezTo>
                <a:close/>
              </a:path>
            </a:pathLst>
          </a:custGeom>
          <a:solidFill>
            <a:srgbClr val="FFFFCC"/>
          </a:solidFill>
          <a:ln w="28575"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1184348051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r>
              <a:rPr lang="ru-RU" sz="32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cnt</a:t>
            </a:r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f = </a:t>
            </a:r>
            <a:r>
              <a:rPr lang="ru-RU" sz="32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('107_9.csv')</a:t>
            </a:r>
          </a:p>
          <a:p>
            <a:r>
              <a:rPr lang="ru-RU" sz="32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s </a:t>
            </a:r>
            <a:r>
              <a:rPr lang="ru-RU" sz="32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f:</a:t>
            </a:r>
          </a:p>
          <a:p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 a = </a:t>
            </a:r>
            <a:r>
              <a:rPr lang="ru-RU" sz="32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list</a:t>
            </a:r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ru-RU" sz="32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ru-RU" sz="32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int,s.split</a:t>
            </a:r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(';')))</a:t>
            </a:r>
          </a:p>
          <a:p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ru-RU" sz="32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a.sort</a:t>
            </a:r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ru-RU" sz="32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a[0] + a[1] &lt; a[2] </a:t>
            </a:r>
            <a:r>
              <a:rPr lang="ru-RU" sz="32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a[0] + a[1] &lt; a[3]:</a:t>
            </a:r>
          </a:p>
          <a:p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ru-RU" sz="32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cnt</a:t>
            </a:r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+=1</a:t>
            </a:r>
          </a:p>
          <a:p>
            <a:r>
              <a:rPr lang="ru-RU" sz="32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ru-RU" sz="32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cnt</a:t>
            </a:r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84309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45D4B4-048B-4159-A2A8-FF0717D352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3864" y="2609387"/>
            <a:ext cx="5334930" cy="1925026"/>
          </a:xfrm>
        </p:spPr>
        <p:txBody>
          <a:bodyPr>
            <a:normAutofit fontScale="90000"/>
          </a:bodyPr>
          <a:lstStyle/>
          <a:p>
            <a:r>
              <a:rPr lang="ru-RU" sz="47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Решение задач на параллелепипеды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21C771-0417-46AA-B2B0-18B99A4FBF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22232" y="5300511"/>
            <a:ext cx="5334931" cy="664741"/>
          </a:xfrm>
        </p:spPr>
        <p:txBody>
          <a:bodyPr>
            <a:normAutofit/>
          </a:bodyPr>
          <a:lstStyle/>
          <a:p>
            <a:r>
              <a:rPr lang="ru-RU" b="1" dirty="0">
                <a:ln>
                  <a:solidFill>
                    <a:srgbClr val="00B0F0"/>
                  </a:solidFill>
                </a:ln>
              </a:rPr>
              <a:t>Автор Стрельникова Л.В.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637" y="1855736"/>
            <a:ext cx="5438363" cy="2863244"/>
          </a:xfrm>
          <a:prstGeom prst="rect">
            <a:avLst/>
          </a:prstGeom>
        </p:spPr>
      </p:pic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EDF0A8BB-50BC-4AC0-9463-D15FC429016B}"/>
              </a:ext>
            </a:extLst>
          </p:cNvPr>
          <p:cNvGrpSpPr/>
          <p:nvPr/>
        </p:nvGrpSpPr>
        <p:grpSpPr>
          <a:xfrm>
            <a:off x="1053206" y="4867852"/>
            <a:ext cx="9703957" cy="16969"/>
            <a:chOff x="1053206" y="4867852"/>
            <a:chExt cx="9703957" cy="16969"/>
          </a:xfrm>
        </p:grpSpPr>
        <p:cxnSp>
          <p:nvCxnSpPr>
            <p:cNvPr id="5" name="Прямая соединительная линия 4">
              <a:extLst>
                <a:ext uri="{FF2B5EF4-FFF2-40B4-BE49-F238E27FC236}">
                  <a16:creationId xmlns:a16="http://schemas.microsoft.com/office/drawing/2014/main" id="{CE4D8A68-060A-46FF-9121-D4DD7767382F}"/>
                </a:ext>
              </a:extLst>
            </p:cNvPr>
            <p:cNvCxnSpPr>
              <a:cxnSpLocks/>
            </p:cNvCxnSpPr>
            <p:nvPr/>
          </p:nvCxnSpPr>
          <p:spPr>
            <a:xfrm>
              <a:off x="1383632" y="4884821"/>
              <a:ext cx="9373531" cy="0"/>
            </a:xfrm>
            <a:prstGeom prst="line">
              <a:avLst/>
            </a:prstGeom>
            <a:ln>
              <a:solidFill>
                <a:srgbClr val="1BDDE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>
              <a:extLst>
                <a:ext uri="{FF2B5EF4-FFF2-40B4-BE49-F238E27FC236}">
                  <a16:creationId xmlns:a16="http://schemas.microsoft.com/office/drawing/2014/main" id="{52C7D713-9751-451E-AB44-940F94A7310C}"/>
                </a:ext>
              </a:extLst>
            </p:cNvPr>
            <p:cNvCxnSpPr>
              <a:cxnSpLocks/>
            </p:cNvCxnSpPr>
            <p:nvPr/>
          </p:nvCxnSpPr>
          <p:spPr>
            <a:xfrm>
              <a:off x="1053206" y="4867852"/>
              <a:ext cx="4750658" cy="0"/>
            </a:xfrm>
            <a:prstGeom prst="line">
              <a:avLst/>
            </a:prstGeom>
            <a:ln w="38100">
              <a:solidFill>
                <a:srgbClr val="1BDDE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3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77150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47119" y="1383410"/>
            <a:ext cx="10297761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</a:rPr>
              <a:t>В каждой строке электронной таблицы записаны три натуральных числа, задающих длины трёх взаимно перпендикулярных рёбер прямоугольного параллелепипеда.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</a:rPr>
              <a:t>Определите, сколько в таблице троек, для которых у заданного ими параллелепипеда можно так выбрать три грани с общей вершиной, что сумма площадей двух из них будет меньше площади третьей.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3ECC2BB-3CE1-46ED-BE86-F5A321D50EDF}"/>
              </a:ext>
            </a:extLst>
          </p:cNvPr>
          <p:cNvSpPr/>
          <p:nvPr/>
        </p:nvSpPr>
        <p:spPr>
          <a:xfrm>
            <a:off x="2933456" y="596332"/>
            <a:ext cx="59700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Задача №4 из решу ЕГЭ</a:t>
            </a:r>
            <a:endParaRPr lang="ru-RU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06522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E5BA17-C1BF-4166-BC10-EAD27184D955}"/>
              </a:ext>
            </a:extLst>
          </p:cNvPr>
          <p:cNvSpPr txBox="1"/>
          <p:nvPr/>
        </p:nvSpPr>
        <p:spPr>
          <a:xfrm>
            <a:off x="1322607" y="1624364"/>
            <a:ext cx="9538035" cy="4031873"/>
          </a:xfrm>
          <a:custGeom>
            <a:avLst/>
            <a:gdLst>
              <a:gd name="csX0" fmla="*/ 0 w 9538035"/>
              <a:gd name="csY0" fmla="*/ 0 h 4031873"/>
              <a:gd name="csX1" fmla="*/ 500747 w 9538035"/>
              <a:gd name="csY1" fmla="*/ 0 h 4031873"/>
              <a:gd name="csX2" fmla="*/ 1192254 w 9538035"/>
              <a:gd name="csY2" fmla="*/ 0 h 4031873"/>
              <a:gd name="csX3" fmla="*/ 1597621 w 9538035"/>
              <a:gd name="csY3" fmla="*/ 0 h 4031873"/>
              <a:gd name="csX4" fmla="*/ 2098368 w 9538035"/>
              <a:gd name="csY4" fmla="*/ 0 h 4031873"/>
              <a:gd name="csX5" fmla="*/ 2599115 w 9538035"/>
              <a:gd name="csY5" fmla="*/ 0 h 4031873"/>
              <a:gd name="csX6" fmla="*/ 3004481 w 9538035"/>
              <a:gd name="csY6" fmla="*/ 0 h 4031873"/>
              <a:gd name="csX7" fmla="*/ 3791369 w 9538035"/>
              <a:gd name="csY7" fmla="*/ 0 h 4031873"/>
              <a:gd name="csX8" fmla="*/ 4387496 w 9538035"/>
              <a:gd name="csY8" fmla="*/ 0 h 4031873"/>
              <a:gd name="csX9" fmla="*/ 5174384 w 9538035"/>
              <a:gd name="csY9" fmla="*/ 0 h 4031873"/>
              <a:gd name="csX10" fmla="*/ 5961272 w 9538035"/>
              <a:gd name="csY10" fmla="*/ 0 h 4031873"/>
              <a:gd name="csX11" fmla="*/ 6652779 w 9538035"/>
              <a:gd name="csY11" fmla="*/ 0 h 4031873"/>
              <a:gd name="csX12" fmla="*/ 7153526 w 9538035"/>
              <a:gd name="csY12" fmla="*/ 0 h 4031873"/>
              <a:gd name="csX13" fmla="*/ 7558893 w 9538035"/>
              <a:gd name="csY13" fmla="*/ 0 h 4031873"/>
              <a:gd name="csX14" fmla="*/ 8250400 w 9538035"/>
              <a:gd name="csY14" fmla="*/ 0 h 4031873"/>
              <a:gd name="csX15" fmla="*/ 9538035 w 9538035"/>
              <a:gd name="csY15" fmla="*/ 0 h 4031873"/>
              <a:gd name="csX16" fmla="*/ 9538035 w 9538035"/>
              <a:gd name="csY16" fmla="*/ 656619 h 4031873"/>
              <a:gd name="csX17" fmla="*/ 9538035 w 9538035"/>
              <a:gd name="csY17" fmla="*/ 1111645 h 4031873"/>
              <a:gd name="csX18" fmla="*/ 9538035 w 9538035"/>
              <a:gd name="csY18" fmla="*/ 1647308 h 4031873"/>
              <a:gd name="csX19" fmla="*/ 9538035 w 9538035"/>
              <a:gd name="csY19" fmla="*/ 2303927 h 4031873"/>
              <a:gd name="csX20" fmla="*/ 9538035 w 9538035"/>
              <a:gd name="csY20" fmla="*/ 2960547 h 4031873"/>
              <a:gd name="csX21" fmla="*/ 9538035 w 9538035"/>
              <a:gd name="csY21" fmla="*/ 3455891 h 4031873"/>
              <a:gd name="csX22" fmla="*/ 9538035 w 9538035"/>
              <a:gd name="csY22" fmla="*/ 4031873 h 4031873"/>
              <a:gd name="csX23" fmla="*/ 9037288 w 9538035"/>
              <a:gd name="csY23" fmla="*/ 4031873 h 4031873"/>
              <a:gd name="csX24" fmla="*/ 8250400 w 9538035"/>
              <a:gd name="csY24" fmla="*/ 4031873 h 4031873"/>
              <a:gd name="csX25" fmla="*/ 7940414 w 9538035"/>
              <a:gd name="csY25" fmla="*/ 4031873 h 4031873"/>
              <a:gd name="csX26" fmla="*/ 7344287 w 9538035"/>
              <a:gd name="csY26" fmla="*/ 4031873 h 4031873"/>
              <a:gd name="csX27" fmla="*/ 6557399 w 9538035"/>
              <a:gd name="csY27" fmla="*/ 4031873 h 4031873"/>
              <a:gd name="csX28" fmla="*/ 5865892 w 9538035"/>
              <a:gd name="csY28" fmla="*/ 4031873 h 4031873"/>
              <a:gd name="csX29" fmla="*/ 5174384 w 9538035"/>
              <a:gd name="csY29" fmla="*/ 4031873 h 4031873"/>
              <a:gd name="csX30" fmla="*/ 4864398 w 9538035"/>
              <a:gd name="csY30" fmla="*/ 4031873 h 4031873"/>
              <a:gd name="csX31" fmla="*/ 4554412 w 9538035"/>
              <a:gd name="csY31" fmla="*/ 4031873 h 4031873"/>
              <a:gd name="csX32" fmla="*/ 4244426 w 9538035"/>
              <a:gd name="csY32" fmla="*/ 4031873 h 4031873"/>
              <a:gd name="csX33" fmla="*/ 3457538 w 9538035"/>
              <a:gd name="csY33" fmla="*/ 4031873 h 4031873"/>
              <a:gd name="csX34" fmla="*/ 2861411 w 9538035"/>
              <a:gd name="csY34" fmla="*/ 4031873 h 4031873"/>
              <a:gd name="csX35" fmla="*/ 2551424 w 9538035"/>
              <a:gd name="csY35" fmla="*/ 4031873 h 4031873"/>
              <a:gd name="csX36" fmla="*/ 1764536 w 9538035"/>
              <a:gd name="csY36" fmla="*/ 4031873 h 4031873"/>
              <a:gd name="csX37" fmla="*/ 977649 w 9538035"/>
              <a:gd name="csY37" fmla="*/ 4031873 h 4031873"/>
              <a:gd name="csX38" fmla="*/ 0 w 9538035"/>
              <a:gd name="csY38" fmla="*/ 4031873 h 4031873"/>
              <a:gd name="csX39" fmla="*/ 0 w 9538035"/>
              <a:gd name="csY39" fmla="*/ 3455891 h 4031873"/>
              <a:gd name="csX40" fmla="*/ 0 w 9538035"/>
              <a:gd name="csY40" fmla="*/ 3000865 h 4031873"/>
              <a:gd name="csX41" fmla="*/ 0 w 9538035"/>
              <a:gd name="csY41" fmla="*/ 2505521 h 4031873"/>
              <a:gd name="csX42" fmla="*/ 0 w 9538035"/>
              <a:gd name="csY42" fmla="*/ 2010177 h 4031873"/>
              <a:gd name="csX43" fmla="*/ 0 w 9538035"/>
              <a:gd name="csY43" fmla="*/ 1474514 h 4031873"/>
              <a:gd name="csX44" fmla="*/ 0 w 9538035"/>
              <a:gd name="csY44" fmla="*/ 979169 h 4031873"/>
              <a:gd name="csX45" fmla="*/ 0 w 9538035"/>
              <a:gd name="csY45" fmla="*/ 0 h 403187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</a:cxnLst>
            <a:rect l="l" t="t" r="r" b="b"/>
            <a:pathLst>
              <a:path w="9538035" h="4031873" fill="none" extrusionOk="0">
                <a:moveTo>
                  <a:pt x="0" y="0"/>
                </a:moveTo>
                <a:cubicBezTo>
                  <a:pt x="151468" y="-58773"/>
                  <a:pt x="272818" y="47157"/>
                  <a:pt x="500747" y="0"/>
                </a:cubicBezTo>
                <a:cubicBezTo>
                  <a:pt x="728676" y="-47157"/>
                  <a:pt x="911629" y="57211"/>
                  <a:pt x="1192254" y="0"/>
                </a:cubicBezTo>
                <a:cubicBezTo>
                  <a:pt x="1472879" y="-57211"/>
                  <a:pt x="1399092" y="24826"/>
                  <a:pt x="1597621" y="0"/>
                </a:cubicBezTo>
                <a:cubicBezTo>
                  <a:pt x="1796150" y="-24826"/>
                  <a:pt x="1868693" y="58589"/>
                  <a:pt x="2098368" y="0"/>
                </a:cubicBezTo>
                <a:cubicBezTo>
                  <a:pt x="2328043" y="-58589"/>
                  <a:pt x="2494635" y="26701"/>
                  <a:pt x="2599115" y="0"/>
                </a:cubicBezTo>
                <a:cubicBezTo>
                  <a:pt x="2703595" y="-26701"/>
                  <a:pt x="2889271" y="4317"/>
                  <a:pt x="3004481" y="0"/>
                </a:cubicBezTo>
                <a:cubicBezTo>
                  <a:pt x="3119691" y="-4317"/>
                  <a:pt x="3441750" y="87228"/>
                  <a:pt x="3791369" y="0"/>
                </a:cubicBezTo>
                <a:cubicBezTo>
                  <a:pt x="4140988" y="-87228"/>
                  <a:pt x="4182945" y="59025"/>
                  <a:pt x="4387496" y="0"/>
                </a:cubicBezTo>
                <a:cubicBezTo>
                  <a:pt x="4592047" y="-59025"/>
                  <a:pt x="4800676" y="74999"/>
                  <a:pt x="5174384" y="0"/>
                </a:cubicBezTo>
                <a:cubicBezTo>
                  <a:pt x="5548092" y="-74999"/>
                  <a:pt x="5608867" y="6066"/>
                  <a:pt x="5961272" y="0"/>
                </a:cubicBezTo>
                <a:cubicBezTo>
                  <a:pt x="6313677" y="-6066"/>
                  <a:pt x="6344941" y="60352"/>
                  <a:pt x="6652779" y="0"/>
                </a:cubicBezTo>
                <a:cubicBezTo>
                  <a:pt x="6960617" y="-60352"/>
                  <a:pt x="6946640" y="56902"/>
                  <a:pt x="7153526" y="0"/>
                </a:cubicBezTo>
                <a:cubicBezTo>
                  <a:pt x="7360412" y="-56902"/>
                  <a:pt x="7390846" y="34388"/>
                  <a:pt x="7558893" y="0"/>
                </a:cubicBezTo>
                <a:cubicBezTo>
                  <a:pt x="7726940" y="-34388"/>
                  <a:pt x="7934086" y="32269"/>
                  <a:pt x="8250400" y="0"/>
                </a:cubicBezTo>
                <a:cubicBezTo>
                  <a:pt x="8566714" y="-32269"/>
                  <a:pt x="9234726" y="69472"/>
                  <a:pt x="9538035" y="0"/>
                </a:cubicBezTo>
                <a:cubicBezTo>
                  <a:pt x="9596124" y="294157"/>
                  <a:pt x="9517547" y="430226"/>
                  <a:pt x="9538035" y="656619"/>
                </a:cubicBezTo>
                <a:cubicBezTo>
                  <a:pt x="9558523" y="883012"/>
                  <a:pt x="9491915" y="908973"/>
                  <a:pt x="9538035" y="1111645"/>
                </a:cubicBezTo>
                <a:cubicBezTo>
                  <a:pt x="9584155" y="1314317"/>
                  <a:pt x="9493226" y="1469250"/>
                  <a:pt x="9538035" y="1647308"/>
                </a:cubicBezTo>
                <a:cubicBezTo>
                  <a:pt x="9582844" y="1825366"/>
                  <a:pt x="9485405" y="2059411"/>
                  <a:pt x="9538035" y="2303927"/>
                </a:cubicBezTo>
                <a:cubicBezTo>
                  <a:pt x="9590665" y="2548443"/>
                  <a:pt x="9510891" y="2665875"/>
                  <a:pt x="9538035" y="2960547"/>
                </a:cubicBezTo>
                <a:cubicBezTo>
                  <a:pt x="9565179" y="3255219"/>
                  <a:pt x="9489994" y="3291782"/>
                  <a:pt x="9538035" y="3455891"/>
                </a:cubicBezTo>
                <a:cubicBezTo>
                  <a:pt x="9586076" y="3620000"/>
                  <a:pt x="9526840" y="3795954"/>
                  <a:pt x="9538035" y="4031873"/>
                </a:cubicBezTo>
                <a:cubicBezTo>
                  <a:pt x="9291651" y="4055681"/>
                  <a:pt x="9213218" y="3979054"/>
                  <a:pt x="9037288" y="4031873"/>
                </a:cubicBezTo>
                <a:cubicBezTo>
                  <a:pt x="8861358" y="4084692"/>
                  <a:pt x="8488786" y="3946759"/>
                  <a:pt x="8250400" y="4031873"/>
                </a:cubicBezTo>
                <a:cubicBezTo>
                  <a:pt x="8012014" y="4116987"/>
                  <a:pt x="8056599" y="3994980"/>
                  <a:pt x="7940414" y="4031873"/>
                </a:cubicBezTo>
                <a:cubicBezTo>
                  <a:pt x="7824229" y="4068766"/>
                  <a:pt x="7589614" y="4015945"/>
                  <a:pt x="7344287" y="4031873"/>
                </a:cubicBezTo>
                <a:cubicBezTo>
                  <a:pt x="7098960" y="4047801"/>
                  <a:pt x="6802666" y="3982010"/>
                  <a:pt x="6557399" y="4031873"/>
                </a:cubicBezTo>
                <a:cubicBezTo>
                  <a:pt x="6312132" y="4081736"/>
                  <a:pt x="6050586" y="4022215"/>
                  <a:pt x="5865892" y="4031873"/>
                </a:cubicBezTo>
                <a:cubicBezTo>
                  <a:pt x="5681198" y="4041531"/>
                  <a:pt x="5380775" y="3978923"/>
                  <a:pt x="5174384" y="4031873"/>
                </a:cubicBezTo>
                <a:cubicBezTo>
                  <a:pt x="4967993" y="4084823"/>
                  <a:pt x="4972426" y="4028436"/>
                  <a:pt x="4864398" y="4031873"/>
                </a:cubicBezTo>
                <a:cubicBezTo>
                  <a:pt x="4756370" y="4035310"/>
                  <a:pt x="4678989" y="4010924"/>
                  <a:pt x="4554412" y="4031873"/>
                </a:cubicBezTo>
                <a:cubicBezTo>
                  <a:pt x="4429835" y="4052822"/>
                  <a:pt x="4370591" y="4023994"/>
                  <a:pt x="4244426" y="4031873"/>
                </a:cubicBezTo>
                <a:cubicBezTo>
                  <a:pt x="4118261" y="4039752"/>
                  <a:pt x="3695338" y="3952047"/>
                  <a:pt x="3457538" y="4031873"/>
                </a:cubicBezTo>
                <a:cubicBezTo>
                  <a:pt x="3219738" y="4111699"/>
                  <a:pt x="3025802" y="3969707"/>
                  <a:pt x="2861411" y="4031873"/>
                </a:cubicBezTo>
                <a:cubicBezTo>
                  <a:pt x="2697020" y="4094039"/>
                  <a:pt x="2645513" y="4024041"/>
                  <a:pt x="2551424" y="4031873"/>
                </a:cubicBezTo>
                <a:cubicBezTo>
                  <a:pt x="2457335" y="4039705"/>
                  <a:pt x="2066651" y="4024924"/>
                  <a:pt x="1764536" y="4031873"/>
                </a:cubicBezTo>
                <a:cubicBezTo>
                  <a:pt x="1462421" y="4038822"/>
                  <a:pt x="1175376" y="4020886"/>
                  <a:pt x="977649" y="4031873"/>
                </a:cubicBezTo>
                <a:cubicBezTo>
                  <a:pt x="779922" y="4042860"/>
                  <a:pt x="343815" y="4019608"/>
                  <a:pt x="0" y="4031873"/>
                </a:cubicBezTo>
                <a:cubicBezTo>
                  <a:pt x="-38455" y="3812483"/>
                  <a:pt x="12934" y="3682739"/>
                  <a:pt x="0" y="3455891"/>
                </a:cubicBezTo>
                <a:cubicBezTo>
                  <a:pt x="-12934" y="3229043"/>
                  <a:pt x="7497" y="3228125"/>
                  <a:pt x="0" y="3000865"/>
                </a:cubicBezTo>
                <a:cubicBezTo>
                  <a:pt x="-7497" y="2773605"/>
                  <a:pt x="46350" y="2699344"/>
                  <a:pt x="0" y="2505521"/>
                </a:cubicBezTo>
                <a:cubicBezTo>
                  <a:pt x="-46350" y="2311698"/>
                  <a:pt x="32365" y="2162268"/>
                  <a:pt x="0" y="2010177"/>
                </a:cubicBezTo>
                <a:cubicBezTo>
                  <a:pt x="-32365" y="1858086"/>
                  <a:pt x="45195" y="1722869"/>
                  <a:pt x="0" y="1474514"/>
                </a:cubicBezTo>
                <a:cubicBezTo>
                  <a:pt x="-45195" y="1226159"/>
                  <a:pt x="18914" y="1106563"/>
                  <a:pt x="0" y="979169"/>
                </a:cubicBezTo>
                <a:cubicBezTo>
                  <a:pt x="-18914" y="851776"/>
                  <a:pt x="98946" y="271646"/>
                  <a:pt x="0" y="0"/>
                </a:cubicBezTo>
                <a:close/>
              </a:path>
              <a:path w="9538035" h="4031873" stroke="0" extrusionOk="0">
                <a:moveTo>
                  <a:pt x="0" y="0"/>
                </a:moveTo>
                <a:cubicBezTo>
                  <a:pt x="179599" y="-52068"/>
                  <a:pt x="336625" y="29076"/>
                  <a:pt x="500747" y="0"/>
                </a:cubicBezTo>
                <a:cubicBezTo>
                  <a:pt x="664869" y="-29076"/>
                  <a:pt x="971395" y="61988"/>
                  <a:pt x="1192254" y="0"/>
                </a:cubicBezTo>
                <a:cubicBezTo>
                  <a:pt x="1413113" y="-61988"/>
                  <a:pt x="1435736" y="1493"/>
                  <a:pt x="1502241" y="0"/>
                </a:cubicBezTo>
                <a:cubicBezTo>
                  <a:pt x="1568746" y="-1493"/>
                  <a:pt x="1744434" y="2169"/>
                  <a:pt x="1812227" y="0"/>
                </a:cubicBezTo>
                <a:cubicBezTo>
                  <a:pt x="1880020" y="-2169"/>
                  <a:pt x="2107711" y="1898"/>
                  <a:pt x="2312973" y="0"/>
                </a:cubicBezTo>
                <a:cubicBezTo>
                  <a:pt x="2518235" y="-1898"/>
                  <a:pt x="2883108" y="40662"/>
                  <a:pt x="3099861" y="0"/>
                </a:cubicBezTo>
                <a:cubicBezTo>
                  <a:pt x="3316614" y="-40662"/>
                  <a:pt x="3548585" y="7580"/>
                  <a:pt x="3695989" y="0"/>
                </a:cubicBezTo>
                <a:cubicBezTo>
                  <a:pt x="3843393" y="-7580"/>
                  <a:pt x="4113116" y="27287"/>
                  <a:pt x="4292116" y="0"/>
                </a:cubicBezTo>
                <a:cubicBezTo>
                  <a:pt x="4471116" y="-27287"/>
                  <a:pt x="4526743" y="33472"/>
                  <a:pt x="4697482" y="0"/>
                </a:cubicBezTo>
                <a:cubicBezTo>
                  <a:pt x="4868221" y="-33472"/>
                  <a:pt x="5075317" y="49084"/>
                  <a:pt x="5388990" y="0"/>
                </a:cubicBezTo>
                <a:cubicBezTo>
                  <a:pt x="5702663" y="-49084"/>
                  <a:pt x="5598696" y="24411"/>
                  <a:pt x="5794356" y="0"/>
                </a:cubicBezTo>
                <a:cubicBezTo>
                  <a:pt x="5990016" y="-24411"/>
                  <a:pt x="6237005" y="69323"/>
                  <a:pt x="6390483" y="0"/>
                </a:cubicBezTo>
                <a:cubicBezTo>
                  <a:pt x="6543961" y="-69323"/>
                  <a:pt x="6683468" y="17737"/>
                  <a:pt x="6795850" y="0"/>
                </a:cubicBezTo>
                <a:cubicBezTo>
                  <a:pt x="6908232" y="-17737"/>
                  <a:pt x="7001084" y="3173"/>
                  <a:pt x="7201216" y="0"/>
                </a:cubicBezTo>
                <a:cubicBezTo>
                  <a:pt x="7401348" y="-3173"/>
                  <a:pt x="7526738" y="37316"/>
                  <a:pt x="7701963" y="0"/>
                </a:cubicBezTo>
                <a:cubicBezTo>
                  <a:pt x="7877188" y="-37316"/>
                  <a:pt x="8182098" y="36470"/>
                  <a:pt x="8488851" y="0"/>
                </a:cubicBezTo>
                <a:cubicBezTo>
                  <a:pt x="8795604" y="-36470"/>
                  <a:pt x="9169731" y="86623"/>
                  <a:pt x="9538035" y="0"/>
                </a:cubicBezTo>
                <a:cubicBezTo>
                  <a:pt x="9577633" y="242716"/>
                  <a:pt x="9532468" y="341324"/>
                  <a:pt x="9538035" y="656619"/>
                </a:cubicBezTo>
                <a:cubicBezTo>
                  <a:pt x="9543602" y="971914"/>
                  <a:pt x="9487273" y="934275"/>
                  <a:pt x="9538035" y="1111645"/>
                </a:cubicBezTo>
                <a:cubicBezTo>
                  <a:pt x="9588797" y="1289015"/>
                  <a:pt x="9533690" y="1507690"/>
                  <a:pt x="9538035" y="1727946"/>
                </a:cubicBezTo>
                <a:cubicBezTo>
                  <a:pt x="9542380" y="1948202"/>
                  <a:pt x="9489997" y="1994051"/>
                  <a:pt x="9538035" y="2182971"/>
                </a:cubicBezTo>
                <a:cubicBezTo>
                  <a:pt x="9586073" y="2371891"/>
                  <a:pt x="9527149" y="2468544"/>
                  <a:pt x="9538035" y="2637997"/>
                </a:cubicBezTo>
                <a:cubicBezTo>
                  <a:pt x="9548921" y="2807450"/>
                  <a:pt x="9461621" y="3127115"/>
                  <a:pt x="9538035" y="3294616"/>
                </a:cubicBezTo>
                <a:cubicBezTo>
                  <a:pt x="9614449" y="3462117"/>
                  <a:pt x="9504665" y="3799869"/>
                  <a:pt x="9538035" y="4031873"/>
                </a:cubicBezTo>
                <a:cubicBezTo>
                  <a:pt x="9226515" y="4103375"/>
                  <a:pt x="9158519" y="3988730"/>
                  <a:pt x="8846527" y="4031873"/>
                </a:cubicBezTo>
                <a:cubicBezTo>
                  <a:pt x="8534535" y="4075016"/>
                  <a:pt x="8467517" y="3955302"/>
                  <a:pt x="8155020" y="4031873"/>
                </a:cubicBezTo>
                <a:cubicBezTo>
                  <a:pt x="7842523" y="4108444"/>
                  <a:pt x="7981292" y="4018042"/>
                  <a:pt x="7845034" y="4031873"/>
                </a:cubicBezTo>
                <a:cubicBezTo>
                  <a:pt x="7708776" y="4045704"/>
                  <a:pt x="7342762" y="3974085"/>
                  <a:pt x="7153526" y="4031873"/>
                </a:cubicBezTo>
                <a:cubicBezTo>
                  <a:pt x="6964290" y="4089661"/>
                  <a:pt x="6790736" y="4026870"/>
                  <a:pt x="6462019" y="4031873"/>
                </a:cubicBezTo>
                <a:cubicBezTo>
                  <a:pt x="6133302" y="4036876"/>
                  <a:pt x="6180736" y="4001540"/>
                  <a:pt x="5961272" y="4031873"/>
                </a:cubicBezTo>
                <a:cubicBezTo>
                  <a:pt x="5741808" y="4062206"/>
                  <a:pt x="5731872" y="4007623"/>
                  <a:pt x="5555905" y="4031873"/>
                </a:cubicBezTo>
                <a:cubicBezTo>
                  <a:pt x="5379938" y="4056123"/>
                  <a:pt x="5320712" y="4004712"/>
                  <a:pt x="5245919" y="4031873"/>
                </a:cubicBezTo>
                <a:cubicBezTo>
                  <a:pt x="5171126" y="4059034"/>
                  <a:pt x="4945422" y="4025710"/>
                  <a:pt x="4840553" y="4031873"/>
                </a:cubicBezTo>
                <a:cubicBezTo>
                  <a:pt x="4735684" y="4038036"/>
                  <a:pt x="4576048" y="3997146"/>
                  <a:pt x="4435186" y="4031873"/>
                </a:cubicBezTo>
                <a:cubicBezTo>
                  <a:pt x="4294324" y="4066600"/>
                  <a:pt x="4266784" y="4011753"/>
                  <a:pt x="4125200" y="4031873"/>
                </a:cubicBezTo>
                <a:cubicBezTo>
                  <a:pt x="3983616" y="4051993"/>
                  <a:pt x="3903523" y="4000838"/>
                  <a:pt x="3815214" y="4031873"/>
                </a:cubicBezTo>
                <a:cubicBezTo>
                  <a:pt x="3726905" y="4062908"/>
                  <a:pt x="3528148" y="4030932"/>
                  <a:pt x="3409848" y="4031873"/>
                </a:cubicBezTo>
                <a:cubicBezTo>
                  <a:pt x="3291548" y="4032814"/>
                  <a:pt x="2871408" y="3958137"/>
                  <a:pt x="2718340" y="4031873"/>
                </a:cubicBezTo>
                <a:cubicBezTo>
                  <a:pt x="2565272" y="4105609"/>
                  <a:pt x="2329054" y="4031173"/>
                  <a:pt x="2122213" y="4031873"/>
                </a:cubicBezTo>
                <a:cubicBezTo>
                  <a:pt x="1915372" y="4032573"/>
                  <a:pt x="1776001" y="3963552"/>
                  <a:pt x="1526086" y="4031873"/>
                </a:cubicBezTo>
                <a:cubicBezTo>
                  <a:pt x="1276171" y="4100194"/>
                  <a:pt x="946224" y="3952707"/>
                  <a:pt x="739198" y="4031873"/>
                </a:cubicBezTo>
                <a:cubicBezTo>
                  <a:pt x="532172" y="4111039"/>
                  <a:pt x="214485" y="3961285"/>
                  <a:pt x="0" y="4031873"/>
                </a:cubicBezTo>
                <a:cubicBezTo>
                  <a:pt x="-32211" y="3812906"/>
                  <a:pt x="43714" y="3663916"/>
                  <a:pt x="0" y="3455891"/>
                </a:cubicBezTo>
                <a:cubicBezTo>
                  <a:pt x="-43714" y="3247866"/>
                  <a:pt x="60844" y="3143090"/>
                  <a:pt x="0" y="2920228"/>
                </a:cubicBezTo>
                <a:cubicBezTo>
                  <a:pt x="-60844" y="2697366"/>
                  <a:pt x="50350" y="2553546"/>
                  <a:pt x="0" y="2263609"/>
                </a:cubicBezTo>
                <a:cubicBezTo>
                  <a:pt x="-50350" y="1973672"/>
                  <a:pt x="53694" y="1911163"/>
                  <a:pt x="0" y="1727946"/>
                </a:cubicBezTo>
                <a:cubicBezTo>
                  <a:pt x="-53694" y="1544729"/>
                  <a:pt x="13962" y="1354349"/>
                  <a:pt x="0" y="1111645"/>
                </a:cubicBezTo>
                <a:cubicBezTo>
                  <a:pt x="-13962" y="868941"/>
                  <a:pt x="49248" y="809704"/>
                  <a:pt x="0" y="535663"/>
                </a:cubicBezTo>
                <a:cubicBezTo>
                  <a:pt x="-49248" y="261622"/>
                  <a:pt x="16521" y="177700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rgbClr val="00B0F0"/>
            </a:solidFill>
            <a:extLst>
              <a:ext uri="{C807C97D-BFC1-408E-A445-0C87EB9F89A2}">
                <ask:lineSketchStyleProps xmlns:ask="http://schemas.microsoft.com/office/drawing/2018/sketchyshapes" sd="10575345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cnt = 0</a:t>
            </a:r>
          </a:p>
          <a:p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f = open('094.csv')</a:t>
            </a:r>
          </a:p>
          <a:p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for s in f:</a:t>
            </a:r>
          </a:p>
          <a:p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a = list(map(int,s.split(';')))</a:t>
            </a:r>
          </a:p>
          <a:p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 a.sort()</a:t>
            </a:r>
          </a:p>
          <a:p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if </a:t>
            </a:r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a[0]*a[2]+a[0]*a[1]&lt;a[1]*a[2]:</a:t>
            </a:r>
          </a:p>
          <a:p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     cnt+=1</a:t>
            </a:r>
          </a:p>
          <a:p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print(cnt)</a:t>
            </a:r>
            <a:endParaRPr lang="ru-RU" b="1" dirty="0">
              <a:ln>
                <a:solidFill>
                  <a:srgbClr val="00B0F0"/>
                </a:solidFill>
              </a:ln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3ECC2BB-3CE1-46ED-BE86-F5A321D50EDF}"/>
              </a:ext>
            </a:extLst>
          </p:cNvPr>
          <p:cNvSpPr/>
          <p:nvPr/>
        </p:nvSpPr>
        <p:spPr>
          <a:xfrm>
            <a:off x="1708275" y="618662"/>
            <a:ext cx="83088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Решение №4 задачи из решу ЕГЭ</a:t>
            </a:r>
            <a:endParaRPr lang="ru-RU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20192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1109EA7-2434-4CB1-8962-C61AAE185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098" y="1497148"/>
            <a:ext cx="10393523" cy="4308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</a:rPr>
              <a:t>В каждой строке электронной таблицы записаны три натуральных числа, задающих длины трёх взаимно перпендикулярных рёбер прямоугольного параллелепипеда.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</a:rPr>
              <a:t>Определите, сколько в таблице троек, для которых у заданного ими параллелепипеда для любых трёх граней с общей вершиной сумма площадей двух из них больше площади третьей.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C4BDC56-9699-42B4-B496-A275C8CBA85D}"/>
              </a:ext>
            </a:extLst>
          </p:cNvPr>
          <p:cNvSpPr/>
          <p:nvPr/>
        </p:nvSpPr>
        <p:spPr>
          <a:xfrm>
            <a:off x="2605782" y="555054"/>
            <a:ext cx="697146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Задача №5 из решу ЕГЭ</a:t>
            </a:r>
            <a:endParaRPr lang="ru-RU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70547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E5BA17-C1BF-4166-BC10-EAD27184D955}"/>
              </a:ext>
            </a:extLst>
          </p:cNvPr>
          <p:cNvSpPr txBox="1"/>
          <p:nvPr/>
        </p:nvSpPr>
        <p:spPr>
          <a:xfrm>
            <a:off x="1253144" y="1670315"/>
            <a:ext cx="9838323" cy="4031873"/>
          </a:xfrm>
          <a:custGeom>
            <a:avLst/>
            <a:gdLst>
              <a:gd name="csX0" fmla="*/ 0 w 9838323"/>
              <a:gd name="csY0" fmla="*/ 0 h 4031873"/>
              <a:gd name="csX1" fmla="*/ 578725 w 9838323"/>
              <a:gd name="csY1" fmla="*/ 0 h 4031873"/>
              <a:gd name="csX2" fmla="*/ 1059067 w 9838323"/>
              <a:gd name="csY2" fmla="*/ 0 h 4031873"/>
              <a:gd name="csX3" fmla="*/ 1539408 w 9838323"/>
              <a:gd name="csY3" fmla="*/ 0 h 4031873"/>
              <a:gd name="csX4" fmla="*/ 1921367 w 9838323"/>
              <a:gd name="csY4" fmla="*/ 0 h 4031873"/>
              <a:gd name="csX5" fmla="*/ 2696858 w 9838323"/>
              <a:gd name="csY5" fmla="*/ 0 h 4031873"/>
              <a:gd name="csX6" fmla="*/ 3275583 w 9838323"/>
              <a:gd name="csY6" fmla="*/ 0 h 4031873"/>
              <a:gd name="csX7" fmla="*/ 4051074 w 9838323"/>
              <a:gd name="csY7" fmla="*/ 0 h 4031873"/>
              <a:gd name="csX8" fmla="*/ 4826566 w 9838323"/>
              <a:gd name="csY8" fmla="*/ 0 h 4031873"/>
              <a:gd name="csX9" fmla="*/ 5503674 w 9838323"/>
              <a:gd name="csY9" fmla="*/ 0 h 4031873"/>
              <a:gd name="csX10" fmla="*/ 5984015 w 9838323"/>
              <a:gd name="csY10" fmla="*/ 0 h 4031873"/>
              <a:gd name="csX11" fmla="*/ 6365974 w 9838323"/>
              <a:gd name="csY11" fmla="*/ 0 h 4031873"/>
              <a:gd name="csX12" fmla="*/ 7043082 w 9838323"/>
              <a:gd name="csY12" fmla="*/ 0 h 4031873"/>
              <a:gd name="csX13" fmla="*/ 7818573 w 9838323"/>
              <a:gd name="csY13" fmla="*/ 0 h 4031873"/>
              <a:gd name="csX14" fmla="*/ 8594065 w 9838323"/>
              <a:gd name="csY14" fmla="*/ 0 h 4031873"/>
              <a:gd name="csX15" fmla="*/ 8976023 w 9838323"/>
              <a:gd name="csY15" fmla="*/ 0 h 4031873"/>
              <a:gd name="csX16" fmla="*/ 9838323 w 9838323"/>
              <a:gd name="csY16" fmla="*/ 0 h 4031873"/>
              <a:gd name="csX17" fmla="*/ 9838323 w 9838323"/>
              <a:gd name="csY17" fmla="*/ 616301 h 4031873"/>
              <a:gd name="csX18" fmla="*/ 9838323 w 9838323"/>
              <a:gd name="csY18" fmla="*/ 1272920 h 4031873"/>
              <a:gd name="csX19" fmla="*/ 9838323 w 9838323"/>
              <a:gd name="csY19" fmla="*/ 1768264 h 4031873"/>
              <a:gd name="csX20" fmla="*/ 9838323 w 9838323"/>
              <a:gd name="csY20" fmla="*/ 2424884 h 4031873"/>
              <a:gd name="csX21" fmla="*/ 9838323 w 9838323"/>
              <a:gd name="csY21" fmla="*/ 2960547 h 4031873"/>
              <a:gd name="csX22" fmla="*/ 9838323 w 9838323"/>
              <a:gd name="csY22" fmla="*/ 3415572 h 4031873"/>
              <a:gd name="csX23" fmla="*/ 9838323 w 9838323"/>
              <a:gd name="csY23" fmla="*/ 4031873 h 4031873"/>
              <a:gd name="csX24" fmla="*/ 9456365 w 9838323"/>
              <a:gd name="csY24" fmla="*/ 4031873 h 4031873"/>
              <a:gd name="csX25" fmla="*/ 8680873 w 9838323"/>
              <a:gd name="csY25" fmla="*/ 4031873 h 4031873"/>
              <a:gd name="csX26" fmla="*/ 8003765 w 9838323"/>
              <a:gd name="csY26" fmla="*/ 4031873 h 4031873"/>
              <a:gd name="csX27" fmla="*/ 7326657 w 9838323"/>
              <a:gd name="csY27" fmla="*/ 4031873 h 4031873"/>
              <a:gd name="csX28" fmla="*/ 7043082 w 9838323"/>
              <a:gd name="csY28" fmla="*/ 4031873 h 4031873"/>
              <a:gd name="csX29" fmla="*/ 6759507 w 9838323"/>
              <a:gd name="csY29" fmla="*/ 4031873 h 4031873"/>
              <a:gd name="csX30" fmla="*/ 6475931 w 9838323"/>
              <a:gd name="csY30" fmla="*/ 4031873 h 4031873"/>
              <a:gd name="csX31" fmla="*/ 5700440 w 9838323"/>
              <a:gd name="csY31" fmla="*/ 4031873 h 4031873"/>
              <a:gd name="csX32" fmla="*/ 5121715 w 9838323"/>
              <a:gd name="csY32" fmla="*/ 4031873 h 4031873"/>
              <a:gd name="csX33" fmla="*/ 4838140 w 9838323"/>
              <a:gd name="csY33" fmla="*/ 4031873 h 4031873"/>
              <a:gd name="csX34" fmla="*/ 4062649 w 9838323"/>
              <a:gd name="csY34" fmla="*/ 4031873 h 4031873"/>
              <a:gd name="csX35" fmla="*/ 3287157 w 9838323"/>
              <a:gd name="csY35" fmla="*/ 4031873 h 4031873"/>
              <a:gd name="csX36" fmla="*/ 2511666 w 9838323"/>
              <a:gd name="csY36" fmla="*/ 4031873 h 4031873"/>
              <a:gd name="csX37" fmla="*/ 1932941 w 9838323"/>
              <a:gd name="csY37" fmla="*/ 4031873 h 4031873"/>
              <a:gd name="csX38" fmla="*/ 1550983 w 9838323"/>
              <a:gd name="csY38" fmla="*/ 4031873 h 4031873"/>
              <a:gd name="csX39" fmla="*/ 1267407 w 9838323"/>
              <a:gd name="csY39" fmla="*/ 4031873 h 4031873"/>
              <a:gd name="csX40" fmla="*/ 885449 w 9838323"/>
              <a:gd name="csY40" fmla="*/ 4031873 h 4031873"/>
              <a:gd name="csX41" fmla="*/ 0 w 9838323"/>
              <a:gd name="csY41" fmla="*/ 4031873 h 4031873"/>
              <a:gd name="csX42" fmla="*/ 0 w 9838323"/>
              <a:gd name="csY42" fmla="*/ 3455891 h 4031873"/>
              <a:gd name="csX43" fmla="*/ 0 w 9838323"/>
              <a:gd name="csY43" fmla="*/ 2799272 h 4031873"/>
              <a:gd name="csX44" fmla="*/ 0 w 9838323"/>
              <a:gd name="csY44" fmla="*/ 2223290 h 4031873"/>
              <a:gd name="csX45" fmla="*/ 0 w 9838323"/>
              <a:gd name="csY45" fmla="*/ 1768264 h 4031873"/>
              <a:gd name="csX46" fmla="*/ 0 w 9838323"/>
              <a:gd name="csY46" fmla="*/ 1192282 h 4031873"/>
              <a:gd name="csX47" fmla="*/ 0 w 9838323"/>
              <a:gd name="csY47" fmla="*/ 575982 h 4031873"/>
              <a:gd name="csX48" fmla="*/ 0 w 9838323"/>
              <a:gd name="csY48" fmla="*/ 0 h 403187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</a:cxnLst>
            <a:rect l="l" t="t" r="r" b="b"/>
            <a:pathLst>
              <a:path w="9838323" h="4031873" fill="none" extrusionOk="0">
                <a:moveTo>
                  <a:pt x="0" y="0"/>
                </a:moveTo>
                <a:cubicBezTo>
                  <a:pt x="286164" y="-5990"/>
                  <a:pt x="370034" y="33720"/>
                  <a:pt x="578725" y="0"/>
                </a:cubicBezTo>
                <a:cubicBezTo>
                  <a:pt x="787416" y="-33720"/>
                  <a:pt x="831405" y="22711"/>
                  <a:pt x="1059067" y="0"/>
                </a:cubicBezTo>
                <a:cubicBezTo>
                  <a:pt x="1286729" y="-22711"/>
                  <a:pt x="1434125" y="31607"/>
                  <a:pt x="1539408" y="0"/>
                </a:cubicBezTo>
                <a:cubicBezTo>
                  <a:pt x="1644691" y="-31607"/>
                  <a:pt x="1835345" y="32046"/>
                  <a:pt x="1921367" y="0"/>
                </a:cubicBezTo>
                <a:cubicBezTo>
                  <a:pt x="2007389" y="-32046"/>
                  <a:pt x="2450890" y="72199"/>
                  <a:pt x="2696858" y="0"/>
                </a:cubicBezTo>
                <a:cubicBezTo>
                  <a:pt x="2942826" y="-72199"/>
                  <a:pt x="3015207" y="54465"/>
                  <a:pt x="3275583" y="0"/>
                </a:cubicBezTo>
                <a:cubicBezTo>
                  <a:pt x="3535960" y="-54465"/>
                  <a:pt x="3865916" y="2907"/>
                  <a:pt x="4051074" y="0"/>
                </a:cubicBezTo>
                <a:cubicBezTo>
                  <a:pt x="4236232" y="-2907"/>
                  <a:pt x="4636946" y="54246"/>
                  <a:pt x="4826566" y="0"/>
                </a:cubicBezTo>
                <a:cubicBezTo>
                  <a:pt x="5016186" y="-54246"/>
                  <a:pt x="5166670" y="70644"/>
                  <a:pt x="5503674" y="0"/>
                </a:cubicBezTo>
                <a:cubicBezTo>
                  <a:pt x="5840678" y="-70644"/>
                  <a:pt x="5788566" y="51776"/>
                  <a:pt x="5984015" y="0"/>
                </a:cubicBezTo>
                <a:cubicBezTo>
                  <a:pt x="6179464" y="-51776"/>
                  <a:pt x="6279823" y="35458"/>
                  <a:pt x="6365974" y="0"/>
                </a:cubicBezTo>
                <a:cubicBezTo>
                  <a:pt x="6452125" y="-35458"/>
                  <a:pt x="6846017" y="51444"/>
                  <a:pt x="7043082" y="0"/>
                </a:cubicBezTo>
                <a:cubicBezTo>
                  <a:pt x="7240147" y="-51444"/>
                  <a:pt x="7469215" y="29122"/>
                  <a:pt x="7818573" y="0"/>
                </a:cubicBezTo>
                <a:cubicBezTo>
                  <a:pt x="8167931" y="-29122"/>
                  <a:pt x="8363956" y="90962"/>
                  <a:pt x="8594065" y="0"/>
                </a:cubicBezTo>
                <a:cubicBezTo>
                  <a:pt x="8824174" y="-90962"/>
                  <a:pt x="8803251" y="26174"/>
                  <a:pt x="8976023" y="0"/>
                </a:cubicBezTo>
                <a:cubicBezTo>
                  <a:pt x="9148795" y="-26174"/>
                  <a:pt x="9601439" y="46490"/>
                  <a:pt x="9838323" y="0"/>
                </a:cubicBezTo>
                <a:cubicBezTo>
                  <a:pt x="9900804" y="158411"/>
                  <a:pt x="9777044" y="417272"/>
                  <a:pt x="9838323" y="616301"/>
                </a:cubicBezTo>
                <a:cubicBezTo>
                  <a:pt x="9899602" y="815330"/>
                  <a:pt x="9808394" y="982856"/>
                  <a:pt x="9838323" y="1272920"/>
                </a:cubicBezTo>
                <a:cubicBezTo>
                  <a:pt x="9868252" y="1562984"/>
                  <a:pt x="9790282" y="1604155"/>
                  <a:pt x="9838323" y="1768264"/>
                </a:cubicBezTo>
                <a:cubicBezTo>
                  <a:pt x="9886364" y="1932373"/>
                  <a:pt x="9832313" y="2193534"/>
                  <a:pt x="9838323" y="2424884"/>
                </a:cubicBezTo>
                <a:cubicBezTo>
                  <a:pt x="9844333" y="2656234"/>
                  <a:pt x="9821421" y="2701772"/>
                  <a:pt x="9838323" y="2960547"/>
                </a:cubicBezTo>
                <a:cubicBezTo>
                  <a:pt x="9855225" y="3219322"/>
                  <a:pt x="9811723" y="3192366"/>
                  <a:pt x="9838323" y="3415572"/>
                </a:cubicBezTo>
                <a:cubicBezTo>
                  <a:pt x="9864923" y="3638778"/>
                  <a:pt x="9826833" y="3842404"/>
                  <a:pt x="9838323" y="4031873"/>
                </a:cubicBezTo>
                <a:cubicBezTo>
                  <a:pt x="9649783" y="4065841"/>
                  <a:pt x="9595408" y="4006272"/>
                  <a:pt x="9456365" y="4031873"/>
                </a:cubicBezTo>
                <a:cubicBezTo>
                  <a:pt x="9317322" y="4057474"/>
                  <a:pt x="8907019" y="3942722"/>
                  <a:pt x="8680873" y="4031873"/>
                </a:cubicBezTo>
                <a:cubicBezTo>
                  <a:pt x="8454727" y="4121024"/>
                  <a:pt x="8302924" y="4004194"/>
                  <a:pt x="8003765" y="4031873"/>
                </a:cubicBezTo>
                <a:cubicBezTo>
                  <a:pt x="7704606" y="4059552"/>
                  <a:pt x="7519682" y="4011837"/>
                  <a:pt x="7326657" y="4031873"/>
                </a:cubicBezTo>
                <a:cubicBezTo>
                  <a:pt x="7133632" y="4051909"/>
                  <a:pt x="7132584" y="4002574"/>
                  <a:pt x="7043082" y="4031873"/>
                </a:cubicBezTo>
                <a:cubicBezTo>
                  <a:pt x="6953580" y="4061172"/>
                  <a:pt x="6843882" y="3999733"/>
                  <a:pt x="6759507" y="4031873"/>
                </a:cubicBezTo>
                <a:cubicBezTo>
                  <a:pt x="6675132" y="4064013"/>
                  <a:pt x="6608168" y="4015746"/>
                  <a:pt x="6475931" y="4031873"/>
                </a:cubicBezTo>
                <a:cubicBezTo>
                  <a:pt x="6343694" y="4048000"/>
                  <a:pt x="5979290" y="3989249"/>
                  <a:pt x="5700440" y="4031873"/>
                </a:cubicBezTo>
                <a:cubicBezTo>
                  <a:pt x="5421590" y="4074497"/>
                  <a:pt x="5378123" y="4008748"/>
                  <a:pt x="5121715" y="4031873"/>
                </a:cubicBezTo>
                <a:cubicBezTo>
                  <a:pt x="4865308" y="4054998"/>
                  <a:pt x="4909614" y="4006514"/>
                  <a:pt x="4838140" y="4031873"/>
                </a:cubicBezTo>
                <a:cubicBezTo>
                  <a:pt x="4766666" y="4057232"/>
                  <a:pt x="4445204" y="3973773"/>
                  <a:pt x="4062649" y="4031873"/>
                </a:cubicBezTo>
                <a:cubicBezTo>
                  <a:pt x="3680094" y="4089973"/>
                  <a:pt x="3605708" y="3951746"/>
                  <a:pt x="3287157" y="4031873"/>
                </a:cubicBezTo>
                <a:cubicBezTo>
                  <a:pt x="2968606" y="4112000"/>
                  <a:pt x="2683799" y="4022677"/>
                  <a:pt x="2511666" y="4031873"/>
                </a:cubicBezTo>
                <a:cubicBezTo>
                  <a:pt x="2339533" y="4041069"/>
                  <a:pt x="2218011" y="4026560"/>
                  <a:pt x="1932941" y="4031873"/>
                </a:cubicBezTo>
                <a:cubicBezTo>
                  <a:pt x="1647872" y="4037186"/>
                  <a:pt x="1695797" y="3994525"/>
                  <a:pt x="1550983" y="4031873"/>
                </a:cubicBezTo>
                <a:cubicBezTo>
                  <a:pt x="1406169" y="4069221"/>
                  <a:pt x="1394796" y="4016896"/>
                  <a:pt x="1267407" y="4031873"/>
                </a:cubicBezTo>
                <a:cubicBezTo>
                  <a:pt x="1140018" y="4046850"/>
                  <a:pt x="1058828" y="4001258"/>
                  <a:pt x="885449" y="4031873"/>
                </a:cubicBezTo>
                <a:cubicBezTo>
                  <a:pt x="712070" y="4062488"/>
                  <a:pt x="214154" y="4014762"/>
                  <a:pt x="0" y="4031873"/>
                </a:cubicBezTo>
                <a:cubicBezTo>
                  <a:pt x="-52005" y="3890907"/>
                  <a:pt x="61052" y="3720041"/>
                  <a:pt x="0" y="3455891"/>
                </a:cubicBezTo>
                <a:cubicBezTo>
                  <a:pt x="-61052" y="3191741"/>
                  <a:pt x="6391" y="3041156"/>
                  <a:pt x="0" y="2799272"/>
                </a:cubicBezTo>
                <a:cubicBezTo>
                  <a:pt x="-6391" y="2557388"/>
                  <a:pt x="33232" y="2390686"/>
                  <a:pt x="0" y="2223290"/>
                </a:cubicBezTo>
                <a:cubicBezTo>
                  <a:pt x="-33232" y="2055894"/>
                  <a:pt x="17880" y="1909453"/>
                  <a:pt x="0" y="1768264"/>
                </a:cubicBezTo>
                <a:cubicBezTo>
                  <a:pt x="-17880" y="1627075"/>
                  <a:pt x="31633" y="1451012"/>
                  <a:pt x="0" y="1192282"/>
                </a:cubicBezTo>
                <a:cubicBezTo>
                  <a:pt x="-31633" y="933552"/>
                  <a:pt x="50453" y="804014"/>
                  <a:pt x="0" y="575982"/>
                </a:cubicBezTo>
                <a:cubicBezTo>
                  <a:pt x="-50453" y="347950"/>
                  <a:pt x="4980" y="130591"/>
                  <a:pt x="0" y="0"/>
                </a:cubicBezTo>
                <a:close/>
              </a:path>
              <a:path w="9838323" h="4031873" stroke="0" extrusionOk="0">
                <a:moveTo>
                  <a:pt x="0" y="0"/>
                </a:moveTo>
                <a:cubicBezTo>
                  <a:pt x="177284" y="-4815"/>
                  <a:pt x="374730" y="7863"/>
                  <a:pt x="480342" y="0"/>
                </a:cubicBezTo>
                <a:cubicBezTo>
                  <a:pt x="585954" y="-7863"/>
                  <a:pt x="1005038" y="40179"/>
                  <a:pt x="1157450" y="0"/>
                </a:cubicBezTo>
                <a:cubicBezTo>
                  <a:pt x="1309862" y="-40179"/>
                  <a:pt x="1305982" y="21126"/>
                  <a:pt x="1441025" y="0"/>
                </a:cubicBezTo>
                <a:cubicBezTo>
                  <a:pt x="1576068" y="-21126"/>
                  <a:pt x="1623612" y="30479"/>
                  <a:pt x="1724600" y="0"/>
                </a:cubicBezTo>
                <a:cubicBezTo>
                  <a:pt x="1825589" y="-30479"/>
                  <a:pt x="2047346" y="10989"/>
                  <a:pt x="2204942" y="0"/>
                </a:cubicBezTo>
                <a:cubicBezTo>
                  <a:pt x="2362538" y="-10989"/>
                  <a:pt x="2804857" y="3336"/>
                  <a:pt x="2980433" y="0"/>
                </a:cubicBezTo>
                <a:cubicBezTo>
                  <a:pt x="3156009" y="-3336"/>
                  <a:pt x="3409174" y="40416"/>
                  <a:pt x="3559158" y="0"/>
                </a:cubicBezTo>
                <a:cubicBezTo>
                  <a:pt x="3709142" y="-40416"/>
                  <a:pt x="3945069" y="56009"/>
                  <a:pt x="4137883" y="0"/>
                </a:cubicBezTo>
                <a:cubicBezTo>
                  <a:pt x="4330698" y="-56009"/>
                  <a:pt x="4435227" y="17664"/>
                  <a:pt x="4519841" y="0"/>
                </a:cubicBezTo>
                <a:cubicBezTo>
                  <a:pt x="4604455" y="-17664"/>
                  <a:pt x="5035652" y="5923"/>
                  <a:pt x="5196949" y="0"/>
                </a:cubicBezTo>
                <a:cubicBezTo>
                  <a:pt x="5358246" y="-5923"/>
                  <a:pt x="5493667" y="14692"/>
                  <a:pt x="5578908" y="0"/>
                </a:cubicBezTo>
                <a:cubicBezTo>
                  <a:pt x="5664149" y="-14692"/>
                  <a:pt x="5989676" y="57415"/>
                  <a:pt x="6157633" y="0"/>
                </a:cubicBezTo>
                <a:cubicBezTo>
                  <a:pt x="6325590" y="-57415"/>
                  <a:pt x="6448482" y="17051"/>
                  <a:pt x="6539591" y="0"/>
                </a:cubicBezTo>
                <a:cubicBezTo>
                  <a:pt x="6630700" y="-17051"/>
                  <a:pt x="6772004" y="23719"/>
                  <a:pt x="6921550" y="0"/>
                </a:cubicBezTo>
                <a:cubicBezTo>
                  <a:pt x="7071096" y="-23719"/>
                  <a:pt x="7227639" y="26651"/>
                  <a:pt x="7401891" y="0"/>
                </a:cubicBezTo>
                <a:cubicBezTo>
                  <a:pt x="7576143" y="-26651"/>
                  <a:pt x="8017905" y="53553"/>
                  <a:pt x="8177383" y="0"/>
                </a:cubicBezTo>
                <a:cubicBezTo>
                  <a:pt x="8336861" y="-53553"/>
                  <a:pt x="8573555" y="61589"/>
                  <a:pt x="8854491" y="0"/>
                </a:cubicBezTo>
                <a:cubicBezTo>
                  <a:pt x="9135427" y="-61589"/>
                  <a:pt x="9418350" y="34738"/>
                  <a:pt x="9838323" y="0"/>
                </a:cubicBezTo>
                <a:cubicBezTo>
                  <a:pt x="9881239" y="279367"/>
                  <a:pt x="9830964" y="349181"/>
                  <a:pt x="9838323" y="616301"/>
                </a:cubicBezTo>
                <a:cubicBezTo>
                  <a:pt x="9845682" y="883421"/>
                  <a:pt x="9830888" y="1018261"/>
                  <a:pt x="9838323" y="1232601"/>
                </a:cubicBezTo>
                <a:cubicBezTo>
                  <a:pt x="9845758" y="1446941"/>
                  <a:pt x="9795290" y="1490926"/>
                  <a:pt x="9838323" y="1687627"/>
                </a:cubicBezTo>
                <a:cubicBezTo>
                  <a:pt x="9881356" y="1884328"/>
                  <a:pt x="9827437" y="1973200"/>
                  <a:pt x="9838323" y="2142653"/>
                </a:cubicBezTo>
                <a:cubicBezTo>
                  <a:pt x="9849209" y="2312106"/>
                  <a:pt x="9761909" y="2631771"/>
                  <a:pt x="9838323" y="2799272"/>
                </a:cubicBezTo>
                <a:cubicBezTo>
                  <a:pt x="9914737" y="2966773"/>
                  <a:pt x="9785801" y="3130097"/>
                  <a:pt x="9838323" y="3455891"/>
                </a:cubicBezTo>
                <a:cubicBezTo>
                  <a:pt x="9890845" y="3781685"/>
                  <a:pt x="9813513" y="3762335"/>
                  <a:pt x="9838323" y="4031873"/>
                </a:cubicBezTo>
                <a:cubicBezTo>
                  <a:pt x="9546931" y="4074059"/>
                  <a:pt x="9497405" y="4018168"/>
                  <a:pt x="9161215" y="4031873"/>
                </a:cubicBezTo>
                <a:cubicBezTo>
                  <a:pt x="8825025" y="4045578"/>
                  <a:pt x="8992276" y="4009050"/>
                  <a:pt x="8877640" y="4031873"/>
                </a:cubicBezTo>
                <a:cubicBezTo>
                  <a:pt x="8763005" y="4054696"/>
                  <a:pt x="8385907" y="3964149"/>
                  <a:pt x="8200532" y="4031873"/>
                </a:cubicBezTo>
                <a:cubicBezTo>
                  <a:pt x="8015157" y="4099597"/>
                  <a:pt x="7746110" y="3966280"/>
                  <a:pt x="7523423" y="4031873"/>
                </a:cubicBezTo>
                <a:cubicBezTo>
                  <a:pt x="7300736" y="4097466"/>
                  <a:pt x="7241439" y="4006996"/>
                  <a:pt x="7043082" y="4031873"/>
                </a:cubicBezTo>
                <a:cubicBezTo>
                  <a:pt x="6844725" y="4056750"/>
                  <a:pt x="6815701" y="4030706"/>
                  <a:pt x="6661123" y="4031873"/>
                </a:cubicBezTo>
                <a:cubicBezTo>
                  <a:pt x="6506545" y="4033040"/>
                  <a:pt x="6453643" y="4010549"/>
                  <a:pt x="6377548" y="4031873"/>
                </a:cubicBezTo>
                <a:cubicBezTo>
                  <a:pt x="6301454" y="4053197"/>
                  <a:pt x="6110940" y="4001645"/>
                  <a:pt x="5995590" y="4031873"/>
                </a:cubicBezTo>
                <a:cubicBezTo>
                  <a:pt x="5880240" y="4062101"/>
                  <a:pt x="5778343" y="4014912"/>
                  <a:pt x="5613631" y="4031873"/>
                </a:cubicBezTo>
                <a:cubicBezTo>
                  <a:pt x="5448919" y="4048834"/>
                  <a:pt x="5436989" y="4009506"/>
                  <a:pt x="5330056" y="4031873"/>
                </a:cubicBezTo>
                <a:cubicBezTo>
                  <a:pt x="5223123" y="4054240"/>
                  <a:pt x="5115082" y="4000413"/>
                  <a:pt x="5046481" y="4031873"/>
                </a:cubicBezTo>
                <a:cubicBezTo>
                  <a:pt x="4977881" y="4063333"/>
                  <a:pt x="4820761" y="4008102"/>
                  <a:pt x="4664523" y="4031873"/>
                </a:cubicBezTo>
                <a:cubicBezTo>
                  <a:pt x="4508285" y="4055644"/>
                  <a:pt x="4125244" y="3962922"/>
                  <a:pt x="3987414" y="4031873"/>
                </a:cubicBezTo>
                <a:cubicBezTo>
                  <a:pt x="3849584" y="4100824"/>
                  <a:pt x="3537927" y="4029388"/>
                  <a:pt x="3408690" y="4031873"/>
                </a:cubicBezTo>
                <a:cubicBezTo>
                  <a:pt x="3279453" y="4034358"/>
                  <a:pt x="3067579" y="3988382"/>
                  <a:pt x="2829965" y="4031873"/>
                </a:cubicBezTo>
                <a:cubicBezTo>
                  <a:pt x="2592351" y="4075364"/>
                  <a:pt x="2269092" y="4013527"/>
                  <a:pt x="2054473" y="4031873"/>
                </a:cubicBezTo>
                <a:cubicBezTo>
                  <a:pt x="1839854" y="4050219"/>
                  <a:pt x="1680518" y="4027100"/>
                  <a:pt x="1574132" y="4031873"/>
                </a:cubicBezTo>
                <a:cubicBezTo>
                  <a:pt x="1467746" y="4036646"/>
                  <a:pt x="1236034" y="3991149"/>
                  <a:pt x="995407" y="4031873"/>
                </a:cubicBezTo>
                <a:cubicBezTo>
                  <a:pt x="754781" y="4072597"/>
                  <a:pt x="267685" y="3932864"/>
                  <a:pt x="0" y="4031873"/>
                </a:cubicBezTo>
                <a:cubicBezTo>
                  <a:pt x="-7465" y="3810336"/>
                  <a:pt x="4121" y="3784037"/>
                  <a:pt x="0" y="3576847"/>
                </a:cubicBezTo>
                <a:cubicBezTo>
                  <a:pt x="-4121" y="3369657"/>
                  <a:pt x="53694" y="3224401"/>
                  <a:pt x="0" y="3041184"/>
                </a:cubicBezTo>
                <a:cubicBezTo>
                  <a:pt x="-53694" y="2857967"/>
                  <a:pt x="14277" y="2667150"/>
                  <a:pt x="0" y="2424884"/>
                </a:cubicBezTo>
                <a:cubicBezTo>
                  <a:pt x="-14277" y="2182618"/>
                  <a:pt x="49248" y="2122943"/>
                  <a:pt x="0" y="1848902"/>
                </a:cubicBezTo>
                <a:cubicBezTo>
                  <a:pt x="-49248" y="1574861"/>
                  <a:pt x="42997" y="1569662"/>
                  <a:pt x="0" y="1393876"/>
                </a:cubicBezTo>
                <a:cubicBezTo>
                  <a:pt x="-42997" y="1218090"/>
                  <a:pt x="9388" y="1124940"/>
                  <a:pt x="0" y="858213"/>
                </a:cubicBezTo>
                <a:cubicBezTo>
                  <a:pt x="-9388" y="591486"/>
                  <a:pt x="48670" y="264751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rgbClr val="00B0F0"/>
            </a:solidFill>
            <a:extLst>
              <a:ext uri="{C807C97D-BFC1-408E-A445-0C87EB9F89A2}">
                <ask:lineSketchStyleProps xmlns:ask="http://schemas.microsoft.com/office/drawing/2018/sketchyshapes" sd="10575345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cnt = 0</a:t>
            </a:r>
          </a:p>
          <a:p>
            <a:r>
              <a:rPr lang="ru-RU" sz="32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f = open('095.csv')</a:t>
            </a:r>
          </a:p>
          <a:p>
            <a:r>
              <a:rPr lang="ru-RU" sz="3200" b="1" dirty="0">
                <a:ln>
                  <a:solidFill>
                    <a:srgbClr val="00B05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for s in f:</a:t>
            </a:r>
          </a:p>
          <a:p>
            <a:r>
              <a:rPr lang="ru-RU" sz="3200" b="1" dirty="0">
                <a:ln>
                  <a:solidFill>
                    <a:srgbClr val="00B05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a = list(map(int,s.split(';')))</a:t>
            </a:r>
          </a:p>
          <a:p>
            <a:r>
              <a:rPr lang="ru-RU" sz="3200" b="1" dirty="0">
                <a:ln>
                  <a:solidFill>
                    <a:srgbClr val="00B05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 a.sort()</a:t>
            </a:r>
          </a:p>
          <a:p>
            <a:r>
              <a:rPr lang="ru-RU" sz="3200" b="1" dirty="0">
                <a:ln>
                  <a:solidFill>
                    <a:srgbClr val="00B05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ru-RU" sz="3200" b="1" dirty="0">
                <a:ln>
                  <a:solidFill>
                    <a:srgbClr val="00B05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a[0]*a[2]+a[0]*a[1]&gt;a[1]*a[2]:</a:t>
            </a:r>
          </a:p>
          <a:p>
            <a:r>
              <a:rPr lang="ru-RU" sz="3200" b="1" dirty="0">
                <a:ln>
                  <a:solidFill>
                    <a:srgbClr val="00B05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     cnt += 1</a:t>
            </a:r>
          </a:p>
          <a:p>
            <a:r>
              <a:rPr lang="ru-RU" sz="3200" b="1" dirty="0">
                <a:ln>
                  <a:solidFill>
                    <a:srgbClr val="00B05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print(cnt)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3ECC2BB-3CE1-46ED-BE86-F5A321D50EDF}"/>
              </a:ext>
            </a:extLst>
          </p:cNvPr>
          <p:cNvSpPr/>
          <p:nvPr/>
        </p:nvSpPr>
        <p:spPr>
          <a:xfrm>
            <a:off x="1697124" y="641638"/>
            <a:ext cx="83088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Решение №5 задачи из решу ЕГЭ</a:t>
            </a:r>
            <a:endParaRPr lang="ru-RU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4738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45D4B4-048B-4159-A2A8-FF0717D352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1075" y="2323588"/>
            <a:ext cx="6553288" cy="2210824"/>
          </a:xfrm>
        </p:spPr>
        <p:txBody>
          <a:bodyPr>
            <a:normAutofit/>
          </a:bodyPr>
          <a:lstStyle/>
          <a:p>
            <a:r>
              <a:rPr lang="ru-RU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Решение задач из ЕГЭ Работа с числами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21C771-0417-46AA-B2B0-18B99A4FBF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22232" y="5300511"/>
            <a:ext cx="5334931" cy="664741"/>
          </a:xfrm>
        </p:spPr>
        <p:txBody>
          <a:bodyPr>
            <a:normAutofit/>
          </a:bodyPr>
          <a:lstStyle/>
          <a:p>
            <a:r>
              <a:rPr lang="ru-RU" b="1" dirty="0">
                <a:ln>
                  <a:solidFill>
                    <a:srgbClr val="00B0F0"/>
                  </a:solidFill>
                </a:ln>
              </a:rPr>
              <a:t>Автор Стрельникова Л.В.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638" y="2323588"/>
            <a:ext cx="4549738" cy="2395392"/>
          </a:xfrm>
          <a:prstGeom prst="rect">
            <a:avLst/>
          </a:prstGeom>
        </p:spPr>
      </p:pic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EDF0A8BB-50BC-4AC0-9463-D15FC429016B}"/>
              </a:ext>
            </a:extLst>
          </p:cNvPr>
          <p:cNvGrpSpPr/>
          <p:nvPr/>
        </p:nvGrpSpPr>
        <p:grpSpPr>
          <a:xfrm>
            <a:off x="1053206" y="4867852"/>
            <a:ext cx="9703957" cy="16969"/>
            <a:chOff x="1053206" y="4867852"/>
            <a:chExt cx="9703957" cy="16969"/>
          </a:xfrm>
        </p:grpSpPr>
        <p:cxnSp>
          <p:nvCxnSpPr>
            <p:cNvPr id="5" name="Прямая соединительная линия 4">
              <a:extLst>
                <a:ext uri="{FF2B5EF4-FFF2-40B4-BE49-F238E27FC236}">
                  <a16:creationId xmlns:a16="http://schemas.microsoft.com/office/drawing/2014/main" id="{CE4D8A68-060A-46FF-9121-D4DD7767382F}"/>
                </a:ext>
              </a:extLst>
            </p:cNvPr>
            <p:cNvCxnSpPr>
              <a:cxnSpLocks/>
            </p:cNvCxnSpPr>
            <p:nvPr/>
          </p:nvCxnSpPr>
          <p:spPr>
            <a:xfrm>
              <a:off x="1383632" y="4884821"/>
              <a:ext cx="9373531" cy="0"/>
            </a:xfrm>
            <a:prstGeom prst="line">
              <a:avLst/>
            </a:prstGeom>
            <a:ln>
              <a:solidFill>
                <a:srgbClr val="1BDDE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>
              <a:extLst>
                <a:ext uri="{FF2B5EF4-FFF2-40B4-BE49-F238E27FC236}">
                  <a16:creationId xmlns:a16="http://schemas.microsoft.com/office/drawing/2014/main" id="{52C7D713-9751-451E-AB44-940F94A7310C}"/>
                </a:ext>
              </a:extLst>
            </p:cNvPr>
            <p:cNvCxnSpPr>
              <a:cxnSpLocks/>
            </p:cNvCxnSpPr>
            <p:nvPr/>
          </p:nvCxnSpPr>
          <p:spPr>
            <a:xfrm>
              <a:off x="1053206" y="4867852"/>
              <a:ext cx="4750658" cy="0"/>
            </a:xfrm>
            <a:prstGeom prst="line">
              <a:avLst/>
            </a:prstGeom>
            <a:ln w="38100">
              <a:solidFill>
                <a:srgbClr val="1BDDE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3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30957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AA3EDFD0-2C3B-42C8-97DB-F093AB5FD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170" y="1472796"/>
            <a:ext cx="10202779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</a:rPr>
              <a:t>Откройте файл электронной таблицы, содержащей в каждой строке пять натуральных чисел.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9.xlsx</a:t>
            </a:r>
            <a:endParaRPr kumimoji="0" lang="ru-RU" altLang="ru-RU" sz="3200" b="0" i="0" u="none" strike="noStrike" cap="none" normalizeH="0" baseline="0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3200" b="0" i="0" u="none" strike="noStrike" cap="none" normalizeH="0" baseline="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</a:rPr>
              <a:t>Определите количество строк таблицы, в которых квадрат суммы максимального и минимального чисел в строке больше суммы квадратов трёх оставшихся.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28E9258-94E9-464C-BE57-75305A5DB988}"/>
              </a:ext>
            </a:extLst>
          </p:cNvPr>
          <p:cNvSpPr/>
          <p:nvPr/>
        </p:nvSpPr>
        <p:spPr>
          <a:xfrm>
            <a:off x="2665824" y="542878"/>
            <a:ext cx="697146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Задача №6 из решу ЕГЭ</a:t>
            </a:r>
            <a:endParaRPr lang="ru-RU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3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28429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234CCB8-F51D-40C2-A071-DCDEF65EB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688" y="1396839"/>
            <a:ext cx="10142623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</a:rPr>
              <a:t>Откройте файл электронной таблицы, содержащей в каждой строке шесть натуральных чисел.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Задание 9</a:t>
            </a:r>
            <a:endParaRPr kumimoji="0" lang="ru-RU" altLang="ru-RU" sz="2800" b="0" i="0" u="none" strike="noStrike" cap="none" normalizeH="0" baseline="0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</a:rPr>
              <a:t>Определите количество строк таблицы, содержащих числа, для которых выполнены оба условия:</a:t>
            </a:r>
          </a:p>
          <a:p>
            <a:pPr marL="971550" lvl="1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ru-RU" altLang="ru-RU" sz="2800" b="0" i="0" u="none" strike="noStrike" cap="none" normalizeH="0" baseline="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</a:rPr>
              <a:t>в строке только одно число повторяется ровно два раза, остальные числа различны;</a:t>
            </a:r>
          </a:p>
          <a:p>
            <a:pPr marL="971550" lvl="1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ru-RU" altLang="ru-RU" sz="2800" b="0" i="0" u="none" strike="noStrike" cap="none" normalizeH="0" baseline="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</a:rPr>
              <a:t>среднее арифметическое неповторяющихся чисел строки не больше суммы повторяющихся чисел.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</a:rPr>
              <a:t>В ответе запишите только число.</a:t>
            </a:r>
            <a:endParaRPr kumimoji="0" lang="ru-RU" altLang="ru-RU" sz="1800" b="0" i="0" u="none" strike="noStrike" cap="none" normalizeH="0" baseline="0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A5CFA9E-602F-405B-82BB-95F4D5B7EA7F}"/>
              </a:ext>
            </a:extLst>
          </p:cNvPr>
          <p:cNvSpPr/>
          <p:nvPr/>
        </p:nvSpPr>
        <p:spPr>
          <a:xfrm>
            <a:off x="2605782" y="504900"/>
            <a:ext cx="697146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Задача №</a:t>
            </a:r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9</a:t>
            </a:r>
            <a: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из решу ЕГЭ</a:t>
            </a:r>
            <a:endParaRPr lang="ru-RU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3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50540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62172" y="748560"/>
            <a:ext cx="76252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n>
                  <a:solidFill>
                    <a:srgbClr val="00B0F0"/>
                  </a:solidFill>
                </a:ln>
                <a:solidFill>
                  <a:srgbClr val="161616"/>
                </a:solidFill>
              </a:rPr>
              <a:t>Считаем количество дубликатов:</a:t>
            </a:r>
            <a:endParaRPr lang="ru-RU" sz="3600" b="1" dirty="0">
              <a:ln>
                <a:solidFill>
                  <a:srgbClr val="00B0F0"/>
                </a:solidFill>
              </a:ln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77961" y="1707341"/>
            <a:ext cx="10187493" cy="523220"/>
          </a:xfrm>
          <a:prstGeom prst="rect">
            <a:avLst/>
          </a:prstGeom>
          <a:solidFill>
            <a:srgbClr val="FFFFCC"/>
          </a:solidFill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ru-RU" sz="2800" b="1" dirty="0">
                <a:ln>
                  <a:solidFill>
                    <a:srgbClr val="00B050"/>
                  </a:solidFill>
                </a:ln>
                <a:solidFill>
                  <a:srgbClr val="333333"/>
                </a:solidFill>
              </a:rPr>
              <a:t>=СУММПРОИЗВ((СЧЁТЕСЛИ(</a:t>
            </a:r>
            <a:r>
              <a:rPr lang="en-US" sz="2800" b="1" dirty="0">
                <a:ln>
                  <a:solidFill>
                    <a:srgbClr val="00B050"/>
                  </a:solidFill>
                </a:ln>
                <a:solidFill>
                  <a:srgbClr val="333333"/>
                </a:solidFill>
              </a:rPr>
              <a:t>A1:F1;A1:F1)&gt;1)*(A1:F1&lt;&gt;""))</a:t>
            </a:r>
            <a:endParaRPr lang="ru-RU" sz="2800" b="1" dirty="0">
              <a:ln>
                <a:solidFill>
                  <a:srgbClr val="00B050"/>
                </a:solidFill>
              </a:ln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26498" y="2808649"/>
            <a:ext cx="80682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n>
                  <a:solidFill>
                    <a:srgbClr val="00B0F0"/>
                  </a:solidFill>
                </a:ln>
                <a:solidFill>
                  <a:srgbClr val="161616"/>
                </a:solidFill>
              </a:rPr>
              <a:t>Подсчитать уникальные значения:</a:t>
            </a:r>
            <a:endParaRPr lang="ru-RU" sz="3600" b="1" dirty="0">
              <a:ln>
                <a:solidFill>
                  <a:srgbClr val="00B0F0"/>
                </a:solidFill>
              </a:ln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42509" y="4033068"/>
            <a:ext cx="10252037" cy="523220"/>
          </a:xfrm>
          <a:prstGeom prst="rect">
            <a:avLst/>
          </a:prstGeom>
          <a:solidFill>
            <a:srgbClr val="FFFFCC"/>
          </a:solidFill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>
                  <a:solidFill>
                    <a:srgbClr val="00B050"/>
                  </a:solidFill>
                </a:ln>
                <a:solidFill>
                  <a:srgbClr val="333333"/>
                </a:solidFill>
              </a:rPr>
              <a:t>=СУММПРОИЗВ((СЧЁТЕСЛИ(</a:t>
            </a:r>
            <a:r>
              <a:rPr lang="en-US" sz="2800" b="1" dirty="0">
                <a:ln>
                  <a:solidFill>
                    <a:srgbClr val="00B050"/>
                  </a:solidFill>
                </a:ln>
                <a:solidFill>
                  <a:srgbClr val="333333"/>
                </a:solidFill>
              </a:rPr>
              <a:t>A1:F1;A1:F1)=1)*(A1</a:t>
            </a:r>
            <a:r>
              <a:rPr lang="en-US" sz="2800" b="1">
                <a:ln>
                  <a:solidFill>
                    <a:srgbClr val="00B050"/>
                  </a:solidFill>
                </a:ln>
                <a:solidFill>
                  <a:srgbClr val="333333"/>
                </a:solidFill>
              </a:rPr>
              <a:t>:F1&lt;&gt;""))</a:t>
            </a:r>
            <a:endParaRPr lang="ru-RU" sz="2800" b="1" dirty="0">
              <a:ln>
                <a:solidFill>
                  <a:srgbClr val="00B050"/>
                </a:solidFill>
              </a:ln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8069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7989" y="1255177"/>
            <a:ext cx="10800965" cy="5175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Для вычисления максимального, минимального и среднего арифметического значений диапазона (например, A1:</a:t>
            </a:r>
            <a:r>
              <a:rPr lang="en-US" sz="2400" dirty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ru-RU" sz="2400" dirty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20) используются соответственно функции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MAX</a:t>
            </a:r>
            <a:r>
              <a:rPr lang="en-US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(A1:</a:t>
            </a:r>
            <a:r>
              <a:rPr lang="ru-RU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G</a:t>
            </a:r>
            <a:r>
              <a:rPr lang="en-US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20)</a:t>
            </a:r>
            <a:r>
              <a:rPr lang="ru-RU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		МАКС</a:t>
            </a:r>
            <a:r>
              <a:rPr lang="en-US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(A1:</a:t>
            </a:r>
            <a:r>
              <a:rPr lang="ru-RU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G</a:t>
            </a:r>
            <a:r>
              <a:rPr lang="en-US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20)</a:t>
            </a:r>
            <a:endParaRPr lang="ru-RU" sz="2400" dirty="0">
              <a:ln>
                <a:solidFill>
                  <a:srgbClr val="0070C0"/>
                </a:solidFill>
              </a:ln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MIN(A1:</a:t>
            </a:r>
            <a:r>
              <a:rPr lang="ru-RU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G</a:t>
            </a:r>
            <a:r>
              <a:rPr lang="en-US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20)	</a:t>
            </a:r>
            <a:r>
              <a:rPr lang="ru-RU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	МИН</a:t>
            </a:r>
            <a:r>
              <a:rPr lang="en-US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(A1:</a:t>
            </a:r>
            <a:r>
              <a:rPr lang="ru-RU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G</a:t>
            </a:r>
            <a:r>
              <a:rPr lang="en-US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20)</a:t>
            </a:r>
            <a:endParaRPr lang="ru-RU" sz="2400" dirty="0">
              <a:ln>
                <a:solidFill>
                  <a:srgbClr val="0070C0"/>
                </a:solidFill>
              </a:ln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AVERAGE(A1:G20)	</a:t>
            </a:r>
            <a:r>
              <a:rPr lang="ru-RU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СРЗНАЧ</a:t>
            </a:r>
            <a:r>
              <a:rPr lang="en-US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(A1:G20)</a:t>
            </a:r>
            <a:endParaRPr lang="ru-RU" sz="2400" b="1" dirty="0">
              <a:ln>
                <a:solidFill>
                  <a:srgbClr val="0070C0"/>
                </a:solidFill>
              </a:ln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Слева записаны английские названия, справа – русские (выбор зависит от программы и версии операционной системы). 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списке аргументов этих функций можно указывать несколько диапазонов и адресов ячеек, разделив их точкой с запятой, например: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МАКС</a:t>
            </a:r>
            <a:r>
              <a:rPr lang="en-US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(A1:G20;H15;K12:Y90)</a:t>
            </a:r>
            <a:endParaRPr lang="ru-RU" sz="2400" dirty="0">
              <a:ln>
                <a:solidFill>
                  <a:srgbClr val="0070C0"/>
                </a:solidFill>
              </a:ln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МИН</a:t>
            </a:r>
            <a:r>
              <a:rPr lang="en-US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(A1:G20;H15;K12:Y90)</a:t>
            </a:r>
            <a:endParaRPr lang="ru-RU" sz="2400" dirty="0">
              <a:ln>
                <a:solidFill>
                  <a:srgbClr val="0070C0"/>
                </a:solidFill>
              </a:ln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СРЗНАЧ</a:t>
            </a:r>
            <a:r>
              <a:rPr lang="en-US" sz="2400" b="1" dirty="0">
                <a:ln>
                  <a:solidFill>
                    <a:srgbClr val="0070C0"/>
                  </a:solidFill>
                </a:ln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(A1:G20;H15;K12:Y90)</a:t>
            </a:r>
            <a:endParaRPr lang="ru-RU" sz="2400" dirty="0">
              <a:ln>
                <a:solidFill>
                  <a:srgbClr val="0070C0"/>
                </a:solidFill>
              </a:ln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60992" y="410047"/>
            <a:ext cx="4617803" cy="7398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0340">
              <a:lnSpc>
                <a:spcPct val="115000"/>
              </a:lnSpc>
              <a:spcAft>
                <a:spcPts val="0"/>
              </a:spcAft>
            </a:pPr>
            <a: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Что нужно знать:</a:t>
            </a:r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82394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E5AE9D-3D53-49C3-9544-D6E4D7EE100A}"/>
              </a:ext>
            </a:extLst>
          </p:cNvPr>
          <p:cNvSpPr txBox="1"/>
          <p:nvPr/>
        </p:nvSpPr>
        <p:spPr>
          <a:xfrm>
            <a:off x="1347536" y="1275348"/>
            <a:ext cx="9998243" cy="3970318"/>
          </a:xfrm>
          <a:prstGeom prst="rect">
            <a:avLst/>
          </a:prstGeom>
          <a:solidFill>
            <a:srgbClr val="FFFFCC"/>
          </a:solidFill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f =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('9.txt')</a:t>
            </a:r>
          </a:p>
          <a:p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k = 0</a:t>
            </a:r>
          </a:p>
          <a:p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s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f:</a:t>
            </a:r>
          </a:p>
          <a:p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 m=[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(x)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x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s.split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()]</a:t>
            </a:r>
          </a:p>
          <a:p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set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(m))==5:</a:t>
            </a:r>
          </a:p>
          <a:p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mp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= [x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x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m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m.count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(x)==2]</a:t>
            </a:r>
          </a:p>
          <a:p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mn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= [x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x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m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m.count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(x)==1]</a:t>
            </a:r>
          </a:p>
          <a:p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mn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) / 4 &lt;= 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mp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): k+=1</a:t>
            </a:r>
          </a:p>
          <a:p>
            <a:r>
              <a:rPr lang="ru-RU" sz="2800" b="1" dirty="0" err="1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ru-RU" sz="2800" b="1" dirty="0">
                <a:ln>
                  <a:solidFill>
                    <a:srgbClr val="00B0F0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(k)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3286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1473" y="589970"/>
            <a:ext cx="63321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Задание</a:t>
            </a:r>
            <a:r>
              <a:rPr lang="ru-RU" sz="44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P-00 (</a:t>
            </a:r>
            <a:r>
              <a:rPr lang="ru-RU" sz="36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демо 2021</a:t>
            </a:r>
            <a:r>
              <a:rPr lang="en-US" sz="36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)</a:t>
            </a:r>
            <a:endParaRPr lang="ru-RU" sz="4800" b="1" dirty="0">
              <a:ln w="22225">
                <a:solidFill>
                  <a:srgbClr val="00B0F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7168" y="1517636"/>
            <a:ext cx="10738339" cy="30363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n>
                  <a:solidFill>
                    <a:schemeClr val="tx1"/>
                  </a:solidFill>
                </a:ln>
                <a:ea typeface="Calibri" panose="020F0502020204030204" pitchFamily="34" charset="0"/>
                <a:cs typeface="Times New Roman" panose="02020603050405020304" pitchFamily="18" charset="0"/>
              </a:rPr>
              <a:t>Откройте файл электронной таблицы </a:t>
            </a:r>
            <a:r>
              <a:rPr lang="ru-RU" sz="2800" b="1" dirty="0">
                <a:ln>
                  <a:solidFill>
                    <a:schemeClr val="tx1"/>
                  </a:solidFill>
                </a:ln>
                <a:ea typeface="Calibri" panose="020F0502020204030204" pitchFamily="34" charset="0"/>
                <a:cs typeface="Courier New" panose="02070309020205020404" pitchFamily="49" charset="0"/>
              </a:rPr>
              <a:t>9-0.xls</a:t>
            </a:r>
            <a:r>
              <a:rPr lang="ru-RU" sz="2800" dirty="0">
                <a:ln>
                  <a:solidFill>
                    <a:schemeClr val="tx1"/>
                  </a:solidFill>
                </a:ln>
                <a:ea typeface="Calibri" panose="020F0502020204030204" pitchFamily="34" charset="0"/>
                <a:cs typeface="Times New Roman" panose="02020603050405020304" pitchFamily="18" charset="0"/>
              </a:rPr>
              <a:t>, содержащей вещественные числа – результаты ежечасного измерения температуры воздуха на протяжении трёх месяцев. Найдите разность между максимальным значением температуры и её средним арифметическим значением. В ответе запишите только целую часть получившегося числа.</a:t>
            </a:r>
          </a:p>
        </p:txBody>
      </p:sp>
      <p:sp>
        <p:nvSpPr>
          <p:cNvPr id="5" name="Прямоугольник 4">
            <a:hlinkClick r:id="rId2" action="ppaction://hlinkfile"/>
          </p:cNvPr>
          <p:cNvSpPr/>
          <p:nvPr/>
        </p:nvSpPr>
        <p:spPr>
          <a:xfrm>
            <a:off x="3348006" y="4986421"/>
            <a:ext cx="51718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Решение задачи №</a:t>
            </a:r>
            <a:r>
              <a:rPr lang="en-US" sz="40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1</a:t>
            </a:r>
            <a:endParaRPr lang="ru-RU" sz="4400" b="1" dirty="0">
              <a:ln w="22225">
                <a:solidFill>
                  <a:srgbClr val="00B0F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3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51484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45D4B4-048B-4159-A2A8-FF0717D352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1075" y="2139020"/>
            <a:ext cx="6553288" cy="2395392"/>
          </a:xfrm>
        </p:spPr>
        <p:txBody>
          <a:bodyPr>
            <a:normAutofit/>
          </a:bodyPr>
          <a:lstStyle/>
          <a:p>
            <a:r>
              <a:rPr lang="ru-RU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Решение задач из ЕГЭ Задачи от Полякова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21C771-0417-46AA-B2B0-18B99A4FBF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22232" y="5300511"/>
            <a:ext cx="5334931" cy="664741"/>
          </a:xfrm>
        </p:spPr>
        <p:txBody>
          <a:bodyPr>
            <a:normAutofit/>
          </a:bodyPr>
          <a:lstStyle/>
          <a:p>
            <a:r>
              <a:rPr lang="ru-RU" b="1" dirty="0">
                <a:ln>
                  <a:solidFill>
                    <a:srgbClr val="00B0F0"/>
                  </a:solidFill>
                </a:ln>
              </a:rPr>
              <a:t>Автор Стрельникова Л.В.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638" y="2464420"/>
            <a:ext cx="4282244" cy="2254559"/>
          </a:xfrm>
          <a:prstGeom prst="rect">
            <a:avLst/>
          </a:prstGeom>
        </p:spPr>
      </p:pic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EDF0A8BB-50BC-4AC0-9463-D15FC429016B}"/>
              </a:ext>
            </a:extLst>
          </p:cNvPr>
          <p:cNvGrpSpPr/>
          <p:nvPr/>
        </p:nvGrpSpPr>
        <p:grpSpPr>
          <a:xfrm>
            <a:off x="1053206" y="4867852"/>
            <a:ext cx="9703957" cy="16969"/>
            <a:chOff x="1053206" y="4867852"/>
            <a:chExt cx="9703957" cy="16969"/>
          </a:xfrm>
        </p:grpSpPr>
        <p:cxnSp>
          <p:nvCxnSpPr>
            <p:cNvPr id="5" name="Прямая соединительная линия 4">
              <a:extLst>
                <a:ext uri="{FF2B5EF4-FFF2-40B4-BE49-F238E27FC236}">
                  <a16:creationId xmlns:a16="http://schemas.microsoft.com/office/drawing/2014/main" id="{CE4D8A68-060A-46FF-9121-D4DD7767382F}"/>
                </a:ext>
              </a:extLst>
            </p:cNvPr>
            <p:cNvCxnSpPr>
              <a:cxnSpLocks/>
            </p:cNvCxnSpPr>
            <p:nvPr/>
          </p:nvCxnSpPr>
          <p:spPr>
            <a:xfrm>
              <a:off x="1383632" y="4884821"/>
              <a:ext cx="9373531" cy="0"/>
            </a:xfrm>
            <a:prstGeom prst="line">
              <a:avLst/>
            </a:prstGeom>
            <a:ln>
              <a:solidFill>
                <a:srgbClr val="1BDDE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>
              <a:extLst>
                <a:ext uri="{FF2B5EF4-FFF2-40B4-BE49-F238E27FC236}">
                  <a16:creationId xmlns:a16="http://schemas.microsoft.com/office/drawing/2014/main" id="{52C7D713-9751-451E-AB44-940F94A7310C}"/>
                </a:ext>
              </a:extLst>
            </p:cNvPr>
            <p:cNvCxnSpPr>
              <a:cxnSpLocks/>
            </p:cNvCxnSpPr>
            <p:nvPr/>
          </p:nvCxnSpPr>
          <p:spPr>
            <a:xfrm>
              <a:off x="1053206" y="4867852"/>
              <a:ext cx="4750658" cy="0"/>
            </a:xfrm>
            <a:prstGeom prst="line">
              <a:avLst/>
            </a:prstGeom>
            <a:ln w="38100">
              <a:solidFill>
                <a:srgbClr val="1BDDE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3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04595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5ADE217-124D-48E5-9E8D-2803CD300DB2}"/>
              </a:ext>
            </a:extLst>
          </p:cNvPr>
          <p:cNvSpPr/>
          <p:nvPr/>
        </p:nvSpPr>
        <p:spPr>
          <a:xfrm>
            <a:off x="835003" y="586122"/>
            <a:ext cx="630210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4000" b="1" cap="none" spc="0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Задание №</a:t>
            </a:r>
            <a:r>
              <a:rPr lang="en-US" sz="4000" b="1" cap="none" spc="0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2</a:t>
            </a:r>
            <a:r>
              <a:rPr lang="en-US" sz="3600" b="1" cap="none" spc="0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sz="3200" b="1" cap="none" spc="0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(</a:t>
            </a:r>
            <a:r>
              <a:rPr lang="ru-RU" sz="3200" b="1" cap="none" spc="0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из Полякова)</a:t>
            </a:r>
            <a:endParaRPr lang="ru-RU" sz="4000" b="1" cap="none" spc="0" dirty="0">
              <a:ln w="22225">
                <a:solidFill>
                  <a:srgbClr val="00B0F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5003" y="1513776"/>
            <a:ext cx="10654145" cy="30363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n>
                  <a:solidFill>
                    <a:sysClr val="windowText" lastClr="000000"/>
                  </a:solidFill>
                </a:ln>
                <a:ea typeface="Calibri" panose="020F0502020204030204" pitchFamily="34" charset="0"/>
                <a:cs typeface="Times New Roman" panose="02020603050405020304" pitchFamily="18" charset="0"/>
              </a:rPr>
              <a:t>Откройте файл электронной таблицы </a:t>
            </a:r>
            <a:r>
              <a:rPr lang="ru-RU" sz="2800" b="1" dirty="0">
                <a:ln>
                  <a:solidFill>
                    <a:sysClr val="windowText" lastClr="000000"/>
                  </a:solidFill>
                </a:ln>
                <a:ea typeface="Calibri" panose="020F0502020204030204" pitchFamily="34" charset="0"/>
                <a:cs typeface="Courier New" panose="02070309020205020404" pitchFamily="49" charset="0"/>
              </a:rPr>
              <a:t>9-0.xls</a:t>
            </a:r>
            <a:r>
              <a:rPr lang="ru-RU" sz="2800" dirty="0">
                <a:ln>
                  <a:solidFill>
                    <a:sysClr val="windowText" lastClr="000000"/>
                  </a:solidFill>
                </a:ln>
                <a:ea typeface="Calibri" panose="020F0502020204030204" pitchFamily="34" charset="0"/>
                <a:cs typeface="Times New Roman" panose="02020603050405020304" pitchFamily="18" charset="0"/>
              </a:rPr>
              <a:t>, содержащей вещественные числа – результаты ежечасного измерения температуры воздуха на протяжении трёх месяцев. 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n>
                  <a:solidFill>
                    <a:sysClr val="windowText" lastClr="000000"/>
                  </a:solidFill>
                </a:ln>
                <a:ea typeface="Calibri" panose="020F0502020204030204" pitchFamily="34" charset="0"/>
                <a:cs typeface="Times New Roman" panose="02020603050405020304" pitchFamily="18" charset="0"/>
              </a:rPr>
              <a:t>Найдите разность между максимальным значением температуры и её минимальным значением. В ответе запишите только целую часть получившегося числа.</a:t>
            </a:r>
          </a:p>
        </p:txBody>
      </p:sp>
      <p:sp>
        <p:nvSpPr>
          <p:cNvPr id="5" name="Прямоугольник 4">
            <a:hlinkClick r:id="rId2" action="ppaction://hlinkfile"/>
          </p:cNvPr>
          <p:cNvSpPr/>
          <p:nvPr/>
        </p:nvSpPr>
        <p:spPr>
          <a:xfrm>
            <a:off x="3129108" y="5171659"/>
            <a:ext cx="51718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Решение задачи №2</a:t>
            </a:r>
            <a:endParaRPr lang="ru-RU" sz="4400" b="1" dirty="0">
              <a:ln w="22225">
                <a:solidFill>
                  <a:srgbClr val="00B0F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3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93059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5ADE217-124D-48E5-9E8D-2803CD300DB2}"/>
              </a:ext>
            </a:extLst>
          </p:cNvPr>
          <p:cNvSpPr/>
          <p:nvPr/>
        </p:nvSpPr>
        <p:spPr>
          <a:xfrm>
            <a:off x="885109" y="605469"/>
            <a:ext cx="74157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4000" b="1" cap="none" spc="0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Задание №</a:t>
            </a:r>
            <a:r>
              <a:rPr lang="en-US" sz="4000" b="1" cap="none" spc="0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3 </a:t>
            </a:r>
            <a:r>
              <a:rPr lang="en-US" sz="36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(</a:t>
            </a:r>
            <a:r>
              <a:rPr lang="ru-RU" sz="36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из Полякова)</a:t>
            </a:r>
            <a:endParaRPr lang="ru-RU" sz="4400" b="1" cap="none" spc="0" dirty="0">
              <a:ln w="22225">
                <a:solidFill>
                  <a:srgbClr val="00B0F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5003" y="1513776"/>
            <a:ext cx="10654145" cy="1763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2400" dirty="0">
                <a:ln>
                  <a:solidFill>
                    <a:sysClr val="windowText" lastClr="000000"/>
                  </a:solidFill>
                </a:ln>
              </a:rPr>
              <a:t>(</a:t>
            </a:r>
            <a:r>
              <a:rPr lang="ru-RU" sz="2400" b="1" dirty="0">
                <a:ln>
                  <a:solidFill>
                    <a:sysClr val="windowText" lastClr="000000"/>
                  </a:solidFill>
                </a:ln>
              </a:rPr>
              <a:t>А. Рогов</a:t>
            </a:r>
            <a:r>
              <a:rPr lang="ru-RU" sz="2400" dirty="0">
                <a:ln>
                  <a:solidFill>
                    <a:sysClr val="windowText" lastClr="000000"/>
                  </a:solidFill>
                </a:ln>
              </a:rPr>
              <a:t>) В файле электронной таблицы </a:t>
            </a:r>
            <a:r>
              <a:rPr lang="ru-RU" sz="2400" b="1" dirty="0">
                <a:ln>
                  <a:solidFill>
                    <a:sysClr val="windowText" lastClr="000000"/>
                  </a:solidFill>
                </a:ln>
              </a:rPr>
              <a:t>9-150.xls</a:t>
            </a:r>
            <a:r>
              <a:rPr lang="ru-RU" sz="2400" dirty="0">
                <a:ln>
                  <a:solidFill>
                    <a:sysClr val="windowText" lastClr="000000"/>
                  </a:solidFill>
                </a:ln>
              </a:rPr>
              <a:t> содержатся тройки натуральных чисел. Сколько среди них троек, в которых куб минимального из трёх чисел больше утроенного произведения двух других чисел в строке?</a:t>
            </a:r>
            <a:endParaRPr lang="ru-RU" sz="2800" dirty="0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hlinkClick r:id="rId2" action="ppaction://hlinkfile"/>
          </p:cNvPr>
          <p:cNvSpPr/>
          <p:nvPr/>
        </p:nvSpPr>
        <p:spPr>
          <a:xfrm>
            <a:off x="3129108" y="5171659"/>
            <a:ext cx="51718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Решение задачи №</a:t>
            </a:r>
            <a:r>
              <a:rPr lang="en-US" sz="40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ru-RU" sz="4400" b="1" dirty="0">
              <a:ln w="22225">
                <a:solidFill>
                  <a:srgbClr val="00B0F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3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64895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5ADE217-124D-48E5-9E8D-2803CD300DB2}"/>
              </a:ext>
            </a:extLst>
          </p:cNvPr>
          <p:cNvSpPr/>
          <p:nvPr/>
        </p:nvSpPr>
        <p:spPr>
          <a:xfrm>
            <a:off x="729495" y="504061"/>
            <a:ext cx="604419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cap="none" spc="0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Задание №</a:t>
            </a:r>
            <a:r>
              <a:rPr lang="en-US" sz="3600" b="1" cap="none" spc="0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4 </a:t>
            </a:r>
            <a:r>
              <a:rPr lang="en-US" sz="32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(</a:t>
            </a:r>
            <a:r>
              <a:rPr lang="ru-RU" sz="32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из Полякова)</a:t>
            </a:r>
            <a:endParaRPr lang="ru-RU" sz="3200" b="1" cap="none" spc="0" dirty="0">
              <a:ln w="22225">
                <a:solidFill>
                  <a:srgbClr val="00B0F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29495" y="1349653"/>
            <a:ext cx="10654145" cy="1763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ru-RU" sz="2400" dirty="0">
                <a:ln>
                  <a:solidFill>
                    <a:sysClr val="windowText" lastClr="000000"/>
                  </a:solidFill>
                </a:ln>
              </a:rPr>
              <a:t>(</a:t>
            </a:r>
            <a:r>
              <a:rPr lang="ru-RU" sz="2400" b="1" dirty="0">
                <a:ln>
                  <a:solidFill>
                    <a:sysClr val="windowText" lastClr="000000"/>
                  </a:solidFill>
                </a:ln>
              </a:rPr>
              <a:t>А. Рогов</a:t>
            </a:r>
            <a:r>
              <a:rPr lang="ru-RU" sz="2400" dirty="0">
                <a:ln>
                  <a:solidFill>
                    <a:sysClr val="windowText" lastClr="000000"/>
                  </a:solidFill>
                </a:ln>
              </a:rPr>
              <a:t>) В файле электронной таблицы </a:t>
            </a:r>
            <a:r>
              <a:rPr lang="ru-RU" sz="2400" b="1" dirty="0">
                <a:ln>
                  <a:solidFill>
                    <a:sysClr val="windowText" lastClr="000000"/>
                  </a:solidFill>
                </a:ln>
              </a:rPr>
              <a:t>9-154.xls</a:t>
            </a:r>
            <a:r>
              <a:rPr lang="ru-RU" sz="2400" dirty="0">
                <a:ln>
                  <a:solidFill>
                    <a:sysClr val="windowText" lastClr="000000"/>
                  </a:solidFill>
                </a:ln>
              </a:rPr>
              <a:t> в каждой строке содержатся пять натуральных числа. Сколько среди них строк, в которых квадрат суммы максимального и минимального чисел в строке больше суммы квадратов трёх оставшихся?</a:t>
            </a:r>
            <a:endParaRPr lang="ru-RU" sz="2800" dirty="0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hlinkClick r:id="rId2" action="ppaction://hlinkfile"/>
          </p:cNvPr>
          <p:cNvSpPr/>
          <p:nvPr/>
        </p:nvSpPr>
        <p:spPr>
          <a:xfrm>
            <a:off x="3129108" y="5171659"/>
            <a:ext cx="51718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Решение задачи №</a:t>
            </a:r>
            <a:r>
              <a:rPr lang="en-US" sz="40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4</a:t>
            </a:r>
            <a:endParaRPr lang="ru-RU" sz="4400" b="1" dirty="0">
              <a:ln w="22225">
                <a:solidFill>
                  <a:srgbClr val="00B0F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3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68563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rcRect t="35285"/>
          <a:stretch>
            <a:fillRect/>
          </a:stretch>
        </p:blipFill>
        <p:spPr>
          <a:xfrm>
            <a:off x="838501" y="3083748"/>
            <a:ext cx="10056242" cy="28409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CBCCC59-B12F-7E68-A70A-E34FDF5DB933}"/>
              </a:ext>
            </a:extLst>
          </p:cNvPr>
          <p:cNvSpPr txBox="1"/>
          <p:nvPr/>
        </p:nvSpPr>
        <p:spPr>
          <a:xfrm>
            <a:off x="696951" y="678187"/>
            <a:ext cx="1079809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n>
                  <a:solidFill>
                    <a:srgbClr val="0070C0"/>
                  </a:solidFill>
                </a:ln>
              </a:rPr>
              <a:t>В файле электронной таблицы </a:t>
            </a:r>
            <a:r>
              <a:rPr lang="ru-RU" sz="2400" b="1" dirty="0">
                <a:ln>
                  <a:solidFill>
                    <a:srgbClr val="0070C0"/>
                  </a:solidFill>
                </a:ln>
              </a:rPr>
              <a:t>9-162.</a:t>
            </a:r>
            <a:r>
              <a:rPr lang="en-US" sz="2400" b="1" dirty="0" err="1">
                <a:ln>
                  <a:solidFill>
                    <a:srgbClr val="0070C0"/>
                  </a:solidFill>
                </a:ln>
              </a:rPr>
              <a:t>xls</a:t>
            </a:r>
            <a:r>
              <a:rPr lang="en-US" sz="2400" b="1" dirty="0">
                <a:ln>
                  <a:solidFill>
                    <a:srgbClr val="0070C0"/>
                  </a:solidFill>
                </a:ln>
              </a:rPr>
              <a:t> </a:t>
            </a:r>
            <a:r>
              <a:rPr lang="ru-RU" sz="2400" dirty="0">
                <a:ln>
                  <a:solidFill>
                    <a:srgbClr val="0070C0"/>
                  </a:solidFill>
                </a:ln>
              </a:rPr>
              <a:t>в каждой строке содержатся 4 натуральных числа. Определите количество строк таблицы, содержащих числа, для которых выполнены оба условия: 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200" b="1" dirty="0">
                <a:ln>
                  <a:solidFill>
                    <a:srgbClr val="00B0F0"/>
                  </a:solidFill>
                </a:ln>
              </a:rPr>
              <a:t>Числа можно разбить на две пары, произведения которых равны;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200" b="1" dirty="0">
                <a:ln>
                  <a:solidFill>
                    <a:srgbClr val="00B0F0"/>
                  </a:solidFill>
                </a:ln>
              </a:rPr>
              <a:t>Сумма максимального и минимального чисел больше суммы 2-х оставшихся.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E59F1A34-EB06-09BA-EF21-9B04B4107D5C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3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BAD1E202-A25E-2A19-6600-4093896763F2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E6CF7F16-1402-6DF3-186A-C8135547F95A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5CEB3417-2EAE-AFDB-6045-10A3D10F3AE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28E9D44D-AED4-703C-3F12-384E08FAE987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20547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7607" y="506433"/>
            <a:ext cx="1080781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arenR"/>
            </a:pPr>
            <a:r>
              <a:rPr lang="ru-RU" sz="2400" dirty="0">
                <a:ln>
                  <a:solidFill>
                    <a:srgbClr val="00B050"/>
                  </a:solidFill>
                </a:ln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>
                <a:ln>
                  <a:solidFill>
                    <a:srgbClr val="00B050"/>
                  </a:solidFill>
                </a:ln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А. Калинин</a:t>
            </a:r>
            <a:r>
              <a:rPr lang="ru-RU" sz="2400" dirty="0">
                <a:ln>
                  <a:solidFill>
                    <a:srgbClr val="00B050"/>
                  </a:solidFill>
                </a:ln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>
                <a:ln>
                  <a:solidFill>
                    <a:sysClr val="windowText" lastClr="000000"/>
                  </a:solidFill>
                </a:ln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файле электронной таблицы </a:t>
            </a:r>
            <a:r>
              <a:rPr lang="ru-RU" sz="2400" b="1" dirty="0">
                <a:ln>
                  <a:solidFill>
                    <a:srgbClr val="00B050"/>
                  </a:solidFill>
                </a:ln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9-162.</a:t>
            </a:r>
            <a:r>
              <a:rPr lang="en-US" sz="2400" b="1" dirty="0">
                <a:ln>
                  <a:solidFill>
                    <a:srgbClr val="00B050"/>
                  </a:solidFill>
                </a:ln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xls</a:t>
            </a:r>
            <a:r>
              <a:rPr lang="ru-RU" sz="2400" dirty="0">
                <a:ln>
                  <a:solidFill>
                    <a:srgbClr val="00B050"/>
                  </a:solidFill>
                </a:ln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n>
                  <a:solidFill>
                    <a:sysClr val="windowText" lastClr="000000"/>
                  </a:solidFill>
                </a:ln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каждой строке содержатся четыре натуральных числа. Определите количество строк таблицы, содержащих числа, для которых выполнены оба условия:</a:t>
            </a:r>
            <a:endParaRPr lang="ru-RU" sz="2800" dirty="0">
              <a:ln>
                <a:solidFill>
                  <a:sysClr val="windowText" lastClr="000000"/>
                </a:solidFill>
              </a:ln>
              <a:ea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ru-RU" sz="2400" b="1" dirty="0">
                <a:ln>
                  <a:solidFill>
                    <a:srgbClr val="00B0F0"/>
                  </a:solidFill>
                </a:ln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числа можно разбить на две пары, произведения которых равны;</a:t>
            </a:r>
            <a:endParaRPr lang="ru-RU" sz="2800" b="1" dirty="0">
              <a:ln>
                <a:solidFill>
                  <a:srgbClr val="00B0F0"/>
                </a:solidFill>
              </a:ln>
              <a:ea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ru-RU" sz="2400" b="1" dirty="0">
                <a:ln>
                  <a:solidFill>
                    <a:srgbClr val="00B0F0"/>
                  </a:solidFill>
                </a:ln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квадрат второго по величине числа больше произведения минимального и максимального.</a:t>
            </a:r>
            <a:endParaRPr lang="ru-RU" sz="2800" b="1" dirty="0">
              <a:ln>
                <a:solidFill>
                  <a:srgbClr val="00B0F0"/>
                </a:solidFill>
              </a:ln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b="1" dirty="0">
                <a:ln>
                  <a:solidFill>
                    <a:srgbClr val="00B050"/>
                  </a:solidFill>
                </a:ln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Примечание: </a:t>
            </a:r>
            <a:r>
              <a:rPr lang="ru-RU" sz="2400" dirty="0">
                <a:ln>
                  <a:solidFill>
                    <a:sysClr val="windowText" lastClr="000000"/>
                  </a:solidFill>
                </a:ln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первое по величине число – это максимальное из всех чисел.</a:t>
            </a:r>
            <a:endParaRPr lang="ru-RU" sz="2800" dirty="0">
              <a:ln>
                <a:solidFill>
                  <a:sysClr val="windowText" lastClr="000000"/>
                </a:solidFill>
              </a:ln>
              <a:effectLst/>
              <a:ea typeface="Times New Roman" panose="02020603050405020304" pitchFamily="18" charset="0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60559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45D4B4-048B-4159-A2A8-FF0717D352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3864" y="2683042"/>
            <a:ext cx="5334930" cy="1979640"/>
          </a:xfrm>
        </p:spPr>
        <p:txBody>
          <a:bodyPr>
            <a:normAutofit/>
          </a:bodyPr>
          <a:lstStyle/>
          <a:p>
            <a:r>
              <a:rPr lang="ru-RU" sz="47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Реши самостоятельно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21C771-0417-46AA-B2B0-18B99A4FBF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22232" y="5300511"/>
            <a:ext cx="5334931" cy="664741"/>
          </a:xfrm>
        </p:spPr>
        <p:txBody>
          <a:bodyPr>
            <a:normAutofit/>
          </a:bodyPr>
          <a:lstStyle/>
          <a:p>
            <a:r>
              <a:rPr lang="ru-RU" b="1" dirty="0">
                <a:ln>
                  <a:solidFill>
                    <a:srgbClr val="00B0F0"/>
                  </a:solidFill>
                </a:ln>
              </a:rPr>
              <a:t>Автор Стрельникова Л.В.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637" y="1799438"/>
            <a:ext cx="5438363" cy="2863244"/>
          </a:xfrm>
          <a:prstGeom prst="rect">
            <a:avLst/>
          </a:prstGeom>
        </p:spPr>
      </p:pic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3120EE8F-392F-4286-83E4-8839E04AB1DE}"/>
              </a:ext>
            </a:extLst>
          </p:cNvPr>
          <p:cNvGrpSpPr/>
          <p:nvPr/>
        </p:nvGrpSpPr>
        <p:grpSpPr>
          <a:xfrm>
            <a:off x="938463" y="4884821"/>
            <a:ext cx="10200331" cy="0"/>
            <a:chOff x="938463" y="4884821"/>
            <a:chExt cx="10200331" cy="0"/>
          </a:xfrm>
        </p:grpSpPr>
        <p:cxnSp>
          <p:nvCxnSpPr>
            <p:cNvPr id="5" name="Прямая соединительная линия 4">
              <a:extLst>
                <a:ext uri="{FF2B5EF4-FFF2-40B4-BE49-F238E27FC236}">
                  <a16:creationId xmlns:a16="http://schemas.microsoft.com/office/drawing/2014/main" id="{CE4D8A68-060A-46FF-9121-D4DD7767382F}"/>
                </a:ext>
              </a:extLst>
            </p:cNvPr>
            <p:cNvCxnSpPr>
              <a:cxnSpLocks/>
            </p:cNvCxnSpPr>
            <p:nvPr/>
          </p:nvCxnSpPr>
          <p:spPr>
            <a:xfrm>
              <a:off x="1383632" y="4884821"/>
              <a:ext cx="9755162" cy="0"/>
            </a:xfrm>
            <a:prstGeom prst="line">
              <a:avLst/>
            </a:prstGeom>
            <a:ln>
              <a:solidFill>
                <a:srgbClr val="1BDDE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>
              <a:extLst>
                <a:ext uri="{FF2B5EF4-FFF2-40B4-BE49-F238E27FC236}">
                  <a16:creationId xmlns:a16="http://schemas.microsoft.com/office/drawing/2014/main" id="{52C7D713-9751-451E-AB44-940F94A7310C}"/>
                </a:ext>
              </a:extLst>
            </p:cNvPr>
            <p:cNvCxnSpPr>
              <a:cxnSpLocks/>
            </p:cNvCxnSpPr>
            <p:nvPr/>
          </p:nvCxnSpPr>
          <p:spPr>
            <a:xfrm>
              <a:off x="938463" y="4884821"/>
              <a:ext cx="4483769" cy="0"/>
            </a:xfrm>
            <a:prstGeom prst="line">
              <a:avLst/>
            </a:prstGeom>
            <a:ln w="38100">
              <a:solidFill>
                <a:srgbClr val="1BDDE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932214C2-8001-5F7D-A9ED-F12BDF72730B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3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5A7AD1D9-D7AA-D0ED-C1EE-BB096839812B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14FA350C-5745-8C9E-E3C3-960F27F84BEA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E6E64054-E68F-39A6-5C66-3C7DED0D4772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9C5A01C2-C39C-80F8-4067-345F2DB57BE5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64957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1570" y="716904"/>
            <a:ext cx="11206222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n>
                  <a:solidFill>
                    <a:sysClr val="windowText" lastClr="000000"/>
                  </a:solidFill>
                </a:ln>
                <a:ea typeface="Calibri" panose="020F0502020204030204" pitchFamily="34" charset="0"/>
                <a:cs typeface="Times New Roman" panose="02020603050405020304" pitchFamily="18" charset="0"/>
              </a:rPr>
              <a:t>Откройте файл электронной таблицы </a:t>
            </a:r>
            <a:r>
              <a:rPr lang="ru-RU" sz="2400" b="1" dirty="0">
                <a:ln>
                  <a:solidFill>
                    <a:srgbClr val="00B050"/>
                  </a:solidFill>
                </a:ln>
                <a:ea typeface="Calibri" panose="020F0502020204030204" pitchFamily="34" charset="0"/>
                <a:cs typeface="Courier New" panose="02070309020205020404" pitchFamily="49" charset="0"/>
              </a:rPr>
              <a:t>9-0.xls</a:t>
            </a:r>
            <a:r>
              <a:rPr lang="ru-RU" sz="2400" dirty="0">
                <a:ln>
                  <a:solidFill>
                    <a:sysClr val="windowText" lastClr="000000"/>
                  </a:solidFill>
                </a:ln>
                <a:ea typeface="Calibri" panose="020F0502020204030204" pitchFamily="34" charset="0"/>
                <a:cs typeface="Times New Roman" panose="02020603050405020304" pitchFamily="18" charset="0"/>
              </a:rPr>
              <a:t>, содержащей вещественные числа – результаты ежечасного измерения температуры воздуха на протяжении трёх месяцев. Найдите разность между средним арифметическим значением температуры и её минимальным значением. В ответе запишите только целую часть получившегося числа.</a:t>
            </a:r>
            <a:endParaRPr lang="ru-RU" sz="2400" dirty="0">
              <a:ln>
                <a:solidFill>
                  <a:sysClr val="windowText" lastClr="000000"/>
                </a:solidFill>
              </a:ln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1570" y="3393429"/>
            <a:ext cx="10789534" cy="2604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n>
                  <a:solidFill>
                    <a:sysClr val="windowText" lastClr="000000"/>
                  </a:solidFill>
                </a:ln>
                <a:ea typeface="Calibri" panose="020F0502020204030204" pitchFamily="34" charset="0"/>
                <a:cs typeface="Times New Roman" panose="02020603050405020304" pitchFamily="18" charset="0"/>
              </a:rPr>
              <a:t>Откройте файл электронной таблицы </a:t>
            </a:r>
            <a:r>
              <a:rPr lang="ru-RU" sz="2400" b="1" dirty="0">
                <a:ln>
                  <a:solidFill>
                    <a:srgbClr val="00B050"/>
                  </a:solidFill>
                </a:ln>
                <a:ea typeface="Calibri" panose="020F0502020204030204" pitchFamily="34" charset="0"/>
                <a:cs typeface="Courier New" panose="02070309020205020404" pitchFamily="49" charset="0"/>
              </a:rPr>
              <a:t>9-0.xls</a:t>
            </a:r>
            <a:r>
              <a:rPr lang="ru-RU" sz="2400" dirty="0">
                <a:ln>
                  <a:solidFill>
                    <a:sysClr val="windowText" lastClr="000000"/>
                  </a:solidFill>
                </a:ln>
                <a:ea typeface="Calibri" panose="020F0502020204030204" pitchFamily="34" charset="0"/>
                <a:cs typeface="Times New Roman" panose="02020603050405020304" pitchFamily="18" charset="0"/>
              </a:rPr>
              <a:t>, содержащей вещественные числа – результаты ежечасного измерения температуры воздуха на протяжении трёх месяцев. Найдите разность между максимальным и минимальным значениями температуры в первой половине дня (до 12:00 включительно). В ответе запишите только целую часть получившегося числа.</a:t>
            </a:r>
            <a:endParaRPr lang="ru-RU" sz="2400" dirty="0">
              <a:ln>
                <a:solidFill>
                  <a:sysClr val="windowText" lastClr="000000"/>
                </a:solidFill>
              </a:ln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09E2558F-2F24-6673-8601-CE9B72F49AC9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072A8D6D-2D5C-35C6-A596-CC0DD98C77E2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A67F84F5-80F1-E8D3-573F-100D1F1ABFAC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041A1EA2-A284-BE77-7F72-B4A09BFD12F4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9A1D9A5C-B12C-5575-73B8-D5C692401462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0175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660" y="2379318"/>
            <a:ext cx="4564798" cy="1465851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3982" y="2379318"/>
            <a:ext cx="4278610" cy="1564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20660" y="935534"/>
            <a:ext cx="11049309" cy="1054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n>
                  <a:solidFill>
                    <a:sysClr val="windowText" lastClr="000000"/>
                  </a:solidFill>
                </a:ln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все три функции игнорируют (не учитывают) пустые ячейки и ячейки, содержащие нечисловые (например, текстовые)  данные; например</a:t>
            </a: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5469946" y="2929436"/>
            <a:ext cx="709547" cy="365614"/>
          </a:xfrm>
          <a:prstGeom prst="rightArrow">
            <a:avLst>
              <a:gd name="adj1" fmla="val 50000"/>
              <a:gd name="adj2" fmla="val 38000"/>
            </a:avLst>
          </a:prstGeom>
          <a:solidFill>
            <a:srgbClr val="A5A5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4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1234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2494EC-70FA-4436-A457-DB5E5FE58164}"/>
              </a:ext>
            </a:extLst>
          </p:cNvPr>
          <p:cNvSpPr/>
          <p:nvPr/>
        </p:nvSpPr>
        <p:spPr>
          <a:xfrm>
            <a:off x="1950548" y="2551837"/>
            <a:ext cx="829090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Основные формулы для решения заданий №9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9499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A317775-6508-4118-9B1E-066068765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717" y="1040733"/>
            <a:ext cx="10515600" cy="47765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b="1" dirty="0">
                <a:ln>
                  <a:solidFill>
                    <a:srgbClr val="00B0F0"/>
                  </a:solidFill>
                </a:ln>
              </a:rPr>
              <a:t>=СЧЁТЕСЛИ($</a:t>
            </a:r>
            <a:r>
              <a:rPr lang="en-US" sz="2800" b="1" dirty="0">
                <a:ln>
                  <a:solidFill>
                    <a:srgbClr val="00B0F0"/>
                  </a:solidFill>
                </a:ln>
              </a:rPr>
              <a:t>A1:$F1;A1)</a:t>
            </a:r>
            <a:r>
              <a:rPr lang="ru-RU" sz="2800" b="1" dirty="0">
                <a:ln>
                  <a:solidFill>
                    <a:srgbClr val="00B0F0"/>
                  </a:solidFill>
                </a:ln>
              </a:rPr>
              <a:t> – </a:t>
            </a:r>
            <a:r>
              <a:rPr lang="ru-RU" sz="2800" dirty="0">
                <a:ln>
                  <a:solidFill>
                    <a:schemeClr val="tx1"/>
                  </a:solidFill>
                </a:ln>
              </a:rPr>
              <a:t>выводит число повторений в каждой строке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>
                <a:ln>
                  <a:solidFill>
                    <a:srgbClr val="00B0F0"/>
                  </a:solidFill>
                </a:ln>
              </a:rPr>
              <a:t>=СЧЁТЕСЛИ(</a:t>
            </a:r>
            <a:r>
              <a:rPr lang="en-US" b="1" dirty="0">
                <a:ln>
                  <a:solidFill>
                    <a:srgbClr val="00B0F0"/>
                  </a:solidFill>
                </a:ln>
              </a:rPr>
              <a:t>G1:L1; "=1")</a:t>
            </a:r>
            <a:r>
              <a:rPr lang="ru-RU" b="1" dirty="0">
                <a:ln>
                  <a:solidFill>
                    <a:srgbClr val="00B0F0"/>
                  </a:solidFill>
                </a:ln>
              </a:rPr>
              <a:t> – </a:t>
            </a:r>
            <a:r>
              <a:rPr lang="ru-RU" dirty="0">
                <a:ln>
                  <a:solidFill>
                    <a:schemeClr val="tx1"/>
                  </a:solidFill>
                </a:ln>
              </a:rPr>
              <a:t>выводит не повторяющиеся числа в строке. Если в строке есть не повторяющихся числа, в ячейке М будет стоять число большее 0, иначе будет стоять 0.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b="1" dirty="0">
                <a:ln>
                  <a:solidFill>
                    <a:srgbClr val="00B0F0"/>
                  </a:solidFill>
                </a:ln>
              </a:rPr>
              <a:t>=СЧЁТЕСЛИ(</a:t>
            </a:r>
            <a:r>
              <a:rPr lang="en-US" b="1" dirty="0">
                <a:ln>
                  <a:solidFill>
                    <a:srgbClr val="00B0F0"/>
                  </a:solidFill>
                </a:ln>
              </a:rPr>
              <a:t>G1:L1;"&gt;2")</a:t>
            </a:r>
            <a:r>
              <a:rPr lang="ru-RU" b="1" dirty="0">
                <a:ln>
                  <a:solidFill>
                    <a:srgbClr val="00B0F0"/>
                  </a:solidFill>
                </a:ln>
              </a:rPr>
              <a:t> - </a:t>
            </a:r>
            <a:r>
              <a:rPr lang="ru-RU" dirty="0">
                <a:ln>
                  <a:solidFill>
                    <a:schemeClr val="tx1"/>
                  </a:solidFill>
                </a:ln>
              </a:rPr>
              <a:t>Если в строке есть повторяющихся более трех раз числа, в ячейке N будет стоять число большее 0, иначе будет стоять 0.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b="1" dirty="0">
                <a:ln>
                  <a:solidFill>
                    <a:srgbClr val="00B0F0"/>
                  </a:solidFill>
                </a:ln>
              </a:rPr>
              <a:t>=ЕСЛИ(</a:t>
            </a:r>
            <a:r>
              <a:rPr lang="en-US" b="1" dirty="0">
                <a:ln>
                  <a:solidFill>
                    <a:srgbClr val="00B0F0"/>
                  </a:solidFill>
                </a:ln>
              </a:rPr>
              <a:t>G1=1;A1;"")</a:t>
            </a:r>
            <a:r>
              <a:rPr lang="ru-RU" b="1" dirty="0">
                <a:ln>
                  <a:solidFill>
                    <a:srgbClr val="00B0F0"/>
                  </a:solidFill>
                </a:ln>
              </a:rPr>
              <a:t> </a:t>
            </a:r>
            <a:r>
              <a:rPr lang="ru-RU" dirty="0">
                <a:ln>
                  <a:solidFill>
                    <a:schemeClr val="tx1"/>
                  </a:solidFill>
                </a:ln>
              </a:rPr>
              <a:t>– выведет не повторяющиеся числа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771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BD4A09-9E3D-49E9-8704-1D2470936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9705"/>
            <a:ext cx="10515600" cy="4546763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b="1" dirty="0">
                <a:ln>
                  <a:solidFill>
                    <a:srgbClr val="00B0F0"/>
                  </a:solidFill>
                </a:ln>
              </a:rPr>
              <a:t>=ЕСЛИ(</a:t>
            </a:r>
            <a:r>
              <a:rPr lang="en-US" b="1" dirty="0">
                <a:ln>
                  <a:solidFill>
                    <a:srgbClr val="00B0F0"/>
                  </a:solidFill>
                </a:ln>
              </a:rPr>
              <a:t>G1&lt;&gt;1;A1;"")</a:t>
            </a:r>
            <a:r>
              <a:rPr lang="ru-RU" b="1" dirty="0">
                <a:ln>
                  <a:solidFill>
                    <a:srgbClr val="00B0F0"/>
                  </a:solidFill>
                </a:ln>
              </a:rPr>
              <a:t> </a:t>
            </a:r>
            <a:r>
              <a:rPr lang="ru-RU" dirty="0">
                <a:ln>
                  <a:solidFill>
                    <a:schemeClr val="tx1"/>
                  </a:solidFill>
                </a:ln>
              </a:rPr>
              <a:t>- в данном диапазоне мы получим только повторяющиеся числа.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b="1" dirty="0">
                <a:ln>
                  <a:solidFill>
                    <a:srgbClr val="00B0F0"/>
                  </a:solidFill>
                </a:ln>
              </a:rPr>
              <a:t>=ЕСЛИ(N1&gt;=3;СРЗНАЧ(V1:AA1);0</a:t>
            </a:r>
            <a:r>
              <a:rPr lang="ru-RU" b="1" dirty="0">
                <a:ln>
                  <a:solidFill>
                    <a:schemeClr val="tx1"/>
                  </a:solidFill>
                </a:ln>
              </a:rPr>
              <a:t>)</a:t>
            </a:r>
            <a:r>
              <a:rPr lang="ru-RU" dirty="0">
                <a:ln>
                  <a:solidFill>
                    <a:schemeClr val="tx1"/>
                  </a:solidFill>
                </a:ln>
              </a:rPr>
              <a:t> - В этом столбце будет среднее значение повторяющихся чисел.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b="1" dirty="0">
                <a:ln>
                  <a:solidFill>
                    <a:srgbClr val="00B0F0"/>
                  </a:solidFill>
                </a:ln>
              </a:rPr>
              <a:t>=ЕСЛИ(M1&lt;&gt;0;СРЗНАЧ(O1:T1);0) </a:t>
            </a:r>
            <a:r>
              <a:rPr lang="ru-RU" dirty="0">
                <a:ln>
                  <a:solidFill>
                    <a:schemeClr val="tx1"/>
                  </a:solidFill>
                </a:ln>
              </a:rPr>
              <a:t>- В этом столбце будет среднее значение не повторяющихся чисел.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b="1" dirty="0">
                <a:ln>
                  <a:solidFill>
                    <a:srgbClr val="00B0F0"/>
                  </a:solidFill>
                </a:ln>
              </a:rPr>
              <a:t>=наименьший(</a:t>
            </a:r>
            <a:r>
              <a:rPr lang="en-US" b="1" dirty="0">
                <a:ln>
                  <a:solidFill>
                    <a:srgbClr val="00B0F0"/>
                  </a:solidFill>
                </a:ln>
              </a:rPr>
              <a:t>A1:C1; 1)</a:t>
            </a:r>
            <a:r>
              <a:rPr lang="ru-RU" b="1" dirty="0">
                <a:ln>
                  <a:solidFill>
                    <a:srgbClr val="00B0F0"/>
                  </a:solidFill>
                </a:ln>
              </a:rPr>
              <a:t>, =наименьший(</a:t>
            </a:r>
            <a:r>
              <a:rPr lang="en-US" b="1" dirty="0">
                <a:ln>
                  <a:solidFill>
                    <a:srgbClr val="00B0F0"/>
                  </a:solidFill>
                </a:ln>
              </a:rPr>
              <a:t>A1:C1; </a:t>
            </a:r>
            <a:r>
              <a:rPr lang="ru-RU" b="1" dirty="0">
                <a:ln>
                  <a:solidFill>
                    <a:srgbClr val="00B0F0"/>
                  </a:solidFill>
                </a:ln>
              </a:rPr>
              <a:t>2</a:t>
            </a:r>
            <a:r>
              <a:rPr lang="en-US" b="1" dirty="0">
                <a:ln>
                  <a:solidFill>
                    <a:srgbClr val="00B0F0"/>
                  </a:solidFill>
                </a:ln>
              </a:rPr>
              <a:t>)</a:t>
            </a:r>
            <a:r>
              <a:rPr lang="ru-RU" b="1" dirty="0">
                <a:ln>
                  <a:solidFill>
                    <a:srgbClr val="00B0F0"/>
                  </a:solidFill>
                </a:ln>
              </a:rPr>
              <a:t> и т.д.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b="1" dirty="0">
                <a:ln>
                  <a:solidFill>
                    <a:srgbClr val="00B0F0"/>
                  </a:solidFill>
                </a:ln>
              </a:rPr>
              <a:t>=наибольший(</a:t>
            </a:r>
            <a:r>
              <a:rPr lang="en-US" b="1" dirty="0">
                <a:ln>
                  <a:solidFill>
                    <a:srgbClr val="00B0F0"/>
                  </a:solidFill>
                </a:ln>
              </a:rPr>
              <a:t>A1:C1; 1)</a:t>
            </a:r>
            <a:r>
              <a:rPr lang="ru-RU" b="1" dirty="0">
                <a:ln>
                  <a:solidFill>
                    <a:srgbClr val="00B0F0"/>
                  </a:solidFill>
                </a:ln>
              </a:rPr>
              <a:t>, =наибольший(</a:t>
            </a:r>
            <a:r>
              <a:rPr lang="en-US" b="1" dirty="0">
                <a:ln>
                  <a:solidFill>
                    <a:srgbClr val="00B0F0"/>
                  </a:solidFill>
                </a:ln>
              </a:rPr>
              <a:t>A1:C1; </a:t>
            </a:r>
            <a:r>
              <a:rPr lang="ru-RU" b="1" dirty="0">
                <a:ln>
                  <a:solidFill>
                    <a:srgbClr val="00B0F0"/>
                  </a:solidFill>
                </a:ln>
              </a:rPr>
              <a:t>2</a:t>
            </a:r>
            <a:r>
              <a:rPr lang="en-US" b="1" dirty="0">
                <a:ln>
                  <a:solidFill>
                    <a:srgbClr val="00B0F0"/>
                  </a:solidFill>
                </a:ln>
              </a:rPr>
              <a:t>)</a:t>
            </a:r>
            <a:r>
              <a:rPr lang="ru-RU" b="1" dirty="0">
                <a:ln>
                  <a:solidFill>
                    <a:srgbClr val="00B0F0"/>
                  </a:solidFill>
                </a:ln>
              </a:rPr>
              <a:t> и т.д. – </a:t>
            </a:r>
            <a:r>
              <a:rPr lang="ru-RU" dirty="0">
                <a:ln>
                  <a:solidFill>
                    <a:schemeClr val="tx1"/>
                  </a:solidFill>
                </a:ln>
              </a:rPr>
              <a:t>сортировка чисел по горизонтали.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4767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B9853B0-5C1B-7F89-86C2-DD8572ABF726}"/>
              </a:ext>
            </a:extLst>
          </p:cNvPr>
          <p:cNvSpPr/>
          <p:nvPr/>
        </p:nvSpPr>
        <p:spPr>
          <a:xfrm>
            <a:off x="1613051" y="569823"/>
            <a:ext cx="86982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Сортировка чисел по горизонтали</a:t>
            </a: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73CEC81A-B9ED-B5CB-5FD0-A076943978B3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2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6E8560B0-3017-D7EA-0CB5-3A6EB889DBF4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E1622300-C5A7-ABD8-4ADC-72B5AB4C6893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1DA4AE48-5C3E-1DA3-28EB-5FA03714229E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8634A4A8-69B9-01F2-B38D-C819D0986793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125BD031-82AD-A45F-B0E5-24D16FA54075}"/>
              </a:ext>
            </a:extLst>
          </p:cNvPr>
          <p:cNvSpPr txBox="1"/>
          <p:nvPr/>
        </p:nvSpPr>
        <p:spPr>
          <a:xfrm>
            <a:off x="1446004" y="1621613"/>
            <a:ext cx="9032371" cy="707886"/>
          </a:xfrm>
          <a:custGeom>
            <a:avLst/>
            <a:gdLst>
              <a:gd name="csX0" fmla="*/ 0 w 9032371"/>
              <a:gd name="csY0" fmla="*/ 0 h 707886"/>
              <a:gd name="csX1" fmla="*/ 785121 w 9032371"/>
              <a:gd name="csY1" fmla="*/ 0 h 707886"/>
              <a:gd name="csX2" fmla="*/ 1479919 w 9032371"/>
              <a:gd name="csY2" fmla="*/ 0 h 707886"/>
              <a:gd name="csX3" fmla="*/ 1994070 w 9032371"/>
              <a:gd name="csY3" fmla="*/ 0 h 707886"/>
              <a:gd name="csX4" fmla="*/ 2869515 w 9032371"/>
              <a:gd name="csY4" fmla="*/ 0 h 707886"/>
              <a:gd name="csX5" fmla="*/ 3744960 w 9032371"/>
              <a:gd name="csY5" fmla="*/ 0 h 707886"/>
              <a:gd name="csX6" fmla="*/ 4530081 w 9032371"/>
              <a:gd name="csY6" fmla="*/ 0 h 707886"/>
              <a:gd name="csX7" fmla="*/ 4953908 w 9032371"/>
              <a:gd name="csY7" fmla="*/ 0 h 707886"/>
              <a:gd name="csX8" fmla="*/ 5558382 w 9032371"/>
              <a:gd name="csY8" fmla="*/ 0 h 707886"/>
              <a:gd name="csX9" fmla="*/ 5982209 w 9032371"/>
              <a:gd name="csY9" fmla="*/ 0 h 707886"/>
              <a:gd name="csX10" fmla="*/ 6496359 w 9032371"/>
              <a:gd name="csY10" fmla="*/ 0 h 707886"/>
              <a:gd name="csX11" fmla="*/ 6920186 w 9032371"/>
              <a:gd name="csY11" fmla="*/ 0 h 707886"/>
              <a:gd name="csX12" fmla="*/ 7614984 w 9032371"/>
              <a:gd name="csY12" fmla="*/ 0 h 707886"/>
              <a:gd name="csX13" fmla="*/ 8219458 w 9032371"/>
              <a:gd name="csY13" fmla="*/ 0 h 707886"/>
              <a:gd name="csX14" fmla="*/ 9032371 w 9032371"/>
              <a:gd name="csY14" fmla="*/ 0 h 707886"/>
              <a:gd name="csX15" fmla="*/ 9032371 w 9032371"/>
              <a:gd name="csY15" fmla="*/ 368101 h 707886"/>
              <a:gd name="csX16" fmla="*/ 9032371 w 9032371"/>
              <a:gd name="csY16" fmla="*/ 707886 h 707886"/>
              <a:gd name="csX17" fmla="*/ 8337573 w 9032371"/>
              <a:gd name="csY17" fmla="*/ 707886 h 707886"/>
              <a:gd name="csX18" fmla="*/ 7552452 w 9032371"/>
              <a:gd name="csY18" fmla="*/ 707886 h 707886"/>
              <a:gd name="csX19" fmla="*/ 6947978 w 9032371"/>
              <a:gd name="csY19" fmla="*/ 707886 h 707886"/>
              <a:gd name="csX20" fmla="*/ 6343504 w 9032371"/>
              <a:gd name="csY20" fmla="*/ 707886 h 707886"/>
              <a:gd name="csX21" fmla="*/ 5919677 w 9032371"/>
              <a:gd name="csY21" fmla="*/ 707886 h 707886"/>
              <a:gd name="csX22" fmla="*/ 5315203 w 9032371"/>
              <a:gd name="csY22" fmla="*/ 707886 h 707886"/>
              <a:gd name="csX23" fmla="*/ 4530081 w 9032371"/>
              <a:gd name="csY23" fmla="*/ 707886 h 707886"/>
              <a:gd name="csX24" fmla="*/ 3744960 w 9032371"/>
              <a:gd name="csY24" fmla="*/ 707886 h 707886"/>
              <a:gd name="csX25" fmla="*/ 3321133 w 9032371"/>
              <a:gd name="csY25" fmla="*/ 707886 h 707886"/>
              <a:gd name="csX26" fmla="*/ 2897307 w 9032371"/>
              <a:gd name="csY26" fmla="*/ 707886 h 707886"/>
              <a:gd name="csX27" fmla="*/ 2021862 w 9032371"/>
              <a:gd name="csY27" fmla="*/ 707886 h 707886"/>
              <a:gd name="csX28" fmla="*/ 1417387 w 9032371"/>
              <a:gd name="csY28" fmla="*/ 707886 h 707886"/>
              <a:gd name="csX29" fmla="*/ 903237 w 9032371"/>
              <a:gd name="csY29" fmla="*/ 707886 h 707886"/>
              <a:gd name="csX30" fmla="*/ 0 w 9032371"/>
              <a:gd name="csY30" fmla="*/ 707886 h 707886"/>
              <a:gd name="csX31" fmla="*/ 0 w 9032371"/>
              <a:gd name="csY31" fmla="*/ 361022 h 707886"/>
              <a:gd name="csX32" fmla="*/ 0 w 9032371"/>
              <a:gd name="csY32" fmla="*/ 0 h 70788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</a:cxnLst>
            <a:rect l="l" t="t" r="r" b="b"/>
            <a:pathLst>
              <a:path w="9032371" h="707886" extrusionOk="0">
                <a:moveTo>
                  <a:pt x="0" y="0"/>
                </a:moveTo>
                <a:cubicBezTo>
                  <a:pt x="173782" y="-14239"/>
                  <a:pt x="607684" y="-26224"/>
                  <a:pt x="785121" y="0"/>
                </a:cubicBezTo>
                <a:cubicBezTo>
                  <a:pt x="962558" y="26224"/>
                  <a:pt x="1184003" y="-21982"/>
                  <a:pt x="1479919" y="0"/>
                </a:cubicBezTo>
                <a:cubicBezTo>
                  <a:pt x="1775835" y="21982"/>
                  <a:pt x="1793506" y="926"/>
                  <a:pt x="1994070" y="0"/>
                </a:cubicBezTo>
                <a:cubicBezTo>
                  <a:pt x="2194634" y="-926"/>
                  <a:pt x="2459597" y="6630"/>
                  <a:pt x="2869515" y="0"/>
                </a:cubicBezTo>
                <a:cubicBezTo>
                  <a:pt x="3279434" y="-6630"/>
                  <a:pt x="3541979" y="-28366"/>
                  <a:pt x="3744960" y="0"/>
                </a:cubicBezTo>
                <a:cubicBezTo>
                  <a:pt x="3947942" y="28366"/>
                  <a:pt x="4213055" y="3063"/>
                  <a:pt x="4530081" y="0"/>
                </a:cubicBezTo>
                <a:cubicBezTo>
                  <a:pt x="4847107" y="-3063"/>
                  <a:pt x="4845791" y="-18276"/>
                  <a:pt x="4953908" y="0"/>
                </a:cubicBezTo>
                <a:cubicBezTo>
                  <a:pt x="5062025" y="18276"/>
                  <a:pt x="5317602" y="-25553"/>
                  <a:pt x="5558382" y="0"/>
                </a:cubicBezTo>
                <a:cubicBezTo>
                  <a:pt x="5799162" y="25553"/>
                  <a:pt x="5840018" y="-1310"/>
                  <a:pt x="5982209" y="0"/>
                </a:cubicBezTo>
                <a:cubicBezTo>
                  <a:pt x="6124400" y="1310"/>
                  <a:pt x="6260342" y="-5829"/>
                  <a:pt x="6496359" y="0"/>
                </a:cubicBezTo>
                <a:cubicBezTo>
                  <a:pt x="6732376" y="5829"/>
                  <a:pt x="6739790" y="12203"/>
                  <a:pt x="6920186" y="0"/>
                </a:cubicBezTo>
                <a:cubicBezTo>
                  <a:pt x="7100582" y="-12203"/>
                  <a:pt x="7454577" y="17761"/>
                  <a:pt x="7614984" y="0"/>
                </a:cubicBezTo>
                <a:cubicBezTo>
                  <a:pt x="7775391" y="-17761"/>
                  <a:pt x="8042713" y="-9074"/>
                  <a:pt x="8219458" y="0"/>
                </a:cubicBezTo>
                <a:cubicBezTo>
                  <a:pt x="8396203" y="9074"/>
                  <a:pt x="8690820" y="-10311"/>
                  <a:pt x="9032371" y="0"/>
                </a:cubicBezTo>
                <a:cubicBezTo>
                  <a:pt x="9026776" y="118176"/>
                  <a:pt x="9042030" y="185152"/>
                  <a:pt x="9032371" y="368101"/>
                </a:cubicBezTo>
                <a:cubicBezTo>
                  <a:pt x="9022712" y="551050"/>
                  <a:pt x="9027348" y="634403"/>
                  <a:pt x="9032371" y="707886"/>
                </a:cubicBezTo>
                <a:cubicBezTo>
                  <a:pt x="8755815" y="677536"/>
                  <a:pt x="8671170" y="705382"/>
                  <a:pt x="8337573" y="707886"/>
                </a:cubicBezTo>
                <a:cubicBezTo>
                  <a:pt x="8003976" y="710390"/>
                  <a:pt x="7904279" y="731297"/>
                  <a:pt x="7552452" y="707886"/>
                </a:cubicBezTo>
                <a:cubicBezTo>
                  <a:pt x="7200625" y="684475"/>
                  <a:pt x="7179757" y="701149"/>
                  <a:pt x="6947978" y="707886"/>
                </a:cubicBezTo>
                <a:cubicBezTo>
                  <a:pt x="6716199" y="714623"/>
                  <a:pt x="6512854" y="709643"/>
                  <a:pt x="6343504" y="707886"/>
                </a:cubicBezTo>
                <a:cubicBezTo>
                  <a:pt x="6174154" y="706129"/>
                  <a:pt x="6116787" y="701817"/>
                  <a:pt x="5919677" y="707886"/>
                </a:cubicBezTo>
                <a:cubicBezTo>
                  <a:pt x="5722567" y="713955"/>
                  <a:pt x="5561965" y="694671"/>
                  <a:pt x="5315203" y="707886"/>
                </a:cubicBezTo>
                <a:cubicBezTo>
                  <a:pt x="5068441" y="721101"/>
                  <a:pt x="4805559" y="698826"/>
                  <a:pt x="4530081" y="707886"/>
                </a:cubicBezTo>
                <a:cubicBezTo>
                  <a:pt x="4254603" y="716946"/>
                  <a:pt x="4095992" y="700182"/>
                  <a:pt x="3744960" y="707886"/>
                </a:cubicBezTo>
                <a:cubicBezTo>
                  <a:pt x="3393928" y="715590"/>
                  <a:pt x="3443637" y="701242"/>
                  <a:pt x="3321133" y="707886"/>
                </a:cubicBezTo>
                <a:cubicBezTo>
                  <a:pt x="3198629" y="714530"/>
                  <a:pt x="3041146" y="695611"/>
                  <a:pt x="2897307" y="707886"/>
                </a:cubicBezTo>
                <a:cubicBezTo>
                  <a:pt x="2753468" y="720161"/>
                  <a:pt x="2279744" y="679477"/>
                  <a:pt x="2021862" y="707886"/>
                </a:cubicBezTo>
                <a:cubicBezTo>
                  <a:pt x="1763980" y="736295"/>
                  <a:pt x="1566014" y="705299"/>
                  <a:pt x="1417387" y="707886"/>
                </a:cubicBezTo>
                <a:cubicBezTo>
                  <a:pt x="1268761" y="710473"/>
                  <a:pt x="1101681" y="704030"/>
                  <a:pt x="903237" y="707886"/>
                </a:cubicBezTo>
                <a:cubicBezTo>
                  <a:pt x="704793" y="711743"/>
                  <a:pt x="272367" y="733637"/>
                  <a:pt x="0" y="707886"/>
                </a:cubicBezTo>
                <a:cubicBezTo>
                  <a:pt x="10277" y="611528"/>
                  <a:pt x="-10099" y="452334"/>
                  <a:pt x="0" y="361022"/>
                </a:cubicBezTo>
                <a:cubicBezTo>
                  <a:pt x="10099" y="269710"/>
                  <a:pt x="3689" y="92593"/>
                  <a:pt x="0" y="0"/>
                </a:cubicBezTo>
                <a:close/>
              </a:path>
            </a:pathLst>
          </a:custGeom>
          <a:noFill/>
          <a:ln w="28575">
            <a:solidFill>
              <a:srgbClr val="00B0F0"/>
            </a:solidFill>
            <a:extLst>
              <a:ext uri="{C807C97D-BFC1-408E-A445-0C87EB9F89A2}">
                <ask:lineSketchStyleProps xmlns:ask="http://schemas.microsoft.com/office/drawing/2018/sketchyshapes" sd="76098970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ln>
                  <a:solidFill>
                    <a:srgbClr val="CC00CC"/>
                  </a:solidFill>
                </a:ln>
              </a:rPr>
              <a:t>наименьший(элементы; порядок)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DFB372-0313-3F18-DB4F-6BBDAD909248}"/>
              </a:ext>
            </a:extLst>
          </p:cNvPr>
          <p:cNvSpPr txBox="1"/>
          <p:nvPr/>
        </p:nvSpPr>
        <p:spPr>
          <a:xfrm>
            <a:off x="1446003" y="2564493"/>
            <a:ext cx="9032371" cy="707886"/>
          </a:xfrm>
          <a:custGeom>
            <a:avLst/>
            <a:gdLst>
              <a:gd name="csX0" fmla="*/ 0 w 9032371"/>
              <a:gd name="csY0" fmla="*/ 0 h 707886"/>
              <a:gd name="csX1" fmla="*/ 423827 w 9032371"/>
              <a:gd name="csY1" fmla="*/ 0 h 707886"/>
              <a:gd name="csX2" fmla="*/ 847653 w 9032371"/>
              <a:gd name="csY2" fmla="*/ 0 h 707886"/>
              <a:gd name="csX3" fmla="*/ 1723098 w 9032371"/>
              <a:gd name="csY3" fmla="*/ 0 h 707886"/>
              <a:gd name="csX4" fmla="*/ 2508220 w 9032371"/>
              <a:gd name="csY4" fmla="*/ 0 h 707886"/>
              <a:gd name="csX5" fmla="*/ 3383665 w 9032371"/>
              <a:gd name="csY5" fmla="*/ 0 h 707886"/>
              <a:gd name="csX6" fmla="*/ 3807492 w 9032371"/>
              <a:gd name="csY6" fmla="*/ 0 h 707886"/>
              <a:gd name="csX7" fmla="*/ 4321642 w 9032371"/>
              <a:gd name="csY7" fmla="*/ 0 h 707886"/>
              <a:gd name="csX8" fmla="*/ 4926116 w 9032371"/>
              <a:gd name="csY8" fmla="*/ 0 h 707886"/>
              <a:gd name="csX9" fmla="*/ 5530590 w 9032371"/>
              <a:gd name="csY9" fmla="*/ 0 h 707886"/>
              <a:gd name="csX10" fmla="*/ 5954417 w 9032371"/>
              <a:gd name="csY10" fmla="*/ 0 h 707886"/>
              <a:gd name="csX11" fmla="*/ 6468567 w 9032371"/>
              <a:gd name="csY11" fmla="*/ 0 h 707886"/>
              <a:gd name="csX12" fmla="*/ 7073041 w 9032371"/>
              <a:gd name="csY12" fmla="*/ 0 h 707886"/>
              <a:gd name="csX13" fmla="*/ 7948486 w 9032371"/>
              <a:gd name="csY13" fmla="*/ 0 h 707886"/>
              <a:gd name="csX14" fmla="*/ 9032371 w 9032371"/>
              <a:gd name="csY14" fmla="*/ 0 h 707886"/>
              <a:gd name="csX15" fmla="*/ 9032371 w 9032371"/>
              <a:gd name="csY15" fmla="*/ 361022 h 707886"/>
              <a:gd name="csX16" fmla="*/ 9032371 w 9032371"/>
              <a:gd name="csY16" fmla="*/ 707886 h 707886"/>
              <a:gd name="csX17" fmla="*/ 8518221 w 9032371"/>
              <a:gd name="csY17" fmla="*/ 707886 h 707886"/>
              <a:gd name="csX18" fmla="*/ 7823423 w 9032371"/>
              <a:gd name="csY18" fmla="*/ 707886 h 707886"/>
              <a:gd name="csX19" fmla="*/ 7399596 w 9032371"/>
              <a:gd name="csY19" fmla="*/ 707886 h 707886"/>
              <a:gd name="csX20" fmla="*/ 6795122 w 9032371"/>
              <a:gd name="csY20" fmla="*/ 707886 h 707886"/>
              <a:gd name="csX21" fmla="*/ 6371296 w 9032371"/>
              <a:gd name="csY21" fmla="*/ 707886 h 707886"/>
              <a:gd name="csX22" fmla="*/ 5586174 w 9032371"/>
              <a:gd name="csY22" fmla="*/ 707886 h 707886"/>
              <a:gd name="csX23" fmla="*/ 4981700 w 9032371"/>
              <a:gd name="csY23" fmla="*/ 707886 h 707886"/>
              <a:gd name="csX24" fmla="*/ 4377226 w 9032371"/>
              <a:gd name="csY24" fmla="*/ 707886 h 707886"/>
              <a:gd name="csX25" fmla="*/ 3953399 w 9032371"/>
              <a:gd name="csY25" fmla="*/ 707886 h 707886"/>
              <a:gd name="csX26" fmla="*/ 3168278 w 9032371"/>
              <a:gd name="csY26" fmla="*/ 707886 h 707886"/>
              <a:gd name="csX27" fmla="*/ 2473480 w 9032371"/>
              <a:gd name="csY27" fmla="*/ 707886 h 707886"/>
              <a:gd name="csX28" fmla="*/ 1688359 w 9032371"/>
              <a:gd name="csY28" fmla="*/ 707886 h 707886"/>
              <a:gd name="csX29" fmla="*/ 1083885 w 9032371"/>
              <a:gd name="csY29" fmla="*/ 707886 h 707886"/>
              <a:gd name="csX30" fmla="*/ 0 w 9032371"/>
              <a:gd name="csY30" fmla="*/ 707886 h 707886"/>
              <a:gd name="csX31" fmla="*/ 0 w 9032371"/>
              <a:gd name="csY31" fmla="*/ 361022 h 707886"/>
              <a:gd name="csX32" fmla="*/ 0 w 9032371"/>
              <a:gd name="csY32" fmla="*/ 0 h 70788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</a:cxnLst>
            <a:rect l="l" t="t" r="r" b="b"/>
            <a:pathLst>
              <a:path w="9032371" h="707886" extrusionOk="0">
                <a:moveTo>
                  <a:pt x="0" y="0"/>
                </a:moveTo>
                <a:cubicBezTo>
                  <a:pt x="101395" y="20978"/>
                  <a:pt x="330100" y="-20480"/>
                  <a:pt x="423827" y="0"/>
                </a:cubicBezTo>
                <a:cubicBezTo>
                  <a:pt x="517554" y="20480"/>
                  <a:pt x="672981" y="-10365"/>
                  <a:pt x="847653" y="0"/>
                </a:cubicBezTo>
                <a:cubicBezTo>
                  <a:pt x="1022325" y="10365"/>
                  <a:pt x="1445533" y="43524"/>
                  <a:pt x="1723098" y="0"/>
                </a:cubicBezTo>
                <a:cubicBezTo>
                  <a:pt x="2000663" y="-43524"/>
                  <a:pt x="2246687" y="23341"/>
                  <a:pt x="2508220" y="0"/>
                </a:cubicBezTo>
                <a:cubicBezTo>
                  <a:pt x="2769753" y="-23341"/>
                  <a:pt x="3170540" y="21054"/>
                  <a:pt x="3383665" y="0"/>
                </a:cubicBezTo>
                <a:cubicBezTo>
                  <a:pt x="3596791" y="-21054"/>
                  <a:pt x="3687161" y="12524"/>
                  <a:pt x="3807492" y="0"/>
                </a:cubicBezTo>
                <a:cubicBezTo>
                  <a:pt x="3927823" y="-12524"/>
                  <a:pt x="4183080" y="-4163"/>
                  <a:pt x="4321642" y="0"/>
                </a:cubicBezTo>
                <a:cubicBezTo>
                  <a:pt x="4460204" y="4163"/>
                  <a:pt x="4787721" y="-20966"/>
                  <a:pt x="4926116" y="0"/>
                </a:cubicBezTo>
                <a:cubicBezTo>
                  <a:pt x="5064511" y="20966"/>
                  <a:pt x="5399142" y="20834"/>
                  <a:pt x="5530590" y="0"/>
                </a:cubicBezTo>
                <a:cubicBezTo>
                  <a:pt x="5662038" y="-20834"/>
                  <a:pt x="5790265" y="4727"/>
                  <a:pt x="5954417" y="0"/>
                </a:cubicBezTo>
                <a:cubicBezTo>
                  <a:pt x="6118569" y="-4727"/>
                  <a:pt x="6298620" y="750"/>
                  <a:pt x="6468567" y="0"/>
                </a:cubicBezTo>
                <a:cubicBezTo>
                  <a:pt x="6638514" y="-750"/>
                  <a:pt x="6912497" y="-29131"/>
                  <a:pt x="7073041" y="0"/>
                </a:cubicBezTo>
                <a:cubicBezTo>
                  <a:pt x="7233585" y="29131"/>
                  <a:pt x="7749707" y="32559"/>
                  <a:pt x="7948486" y="0"/>
                </a:cubicBezTo>
                <a:cubicBezTo>
                  <a:pt x="8147266" y="-32559"/>
                  <a:pt x="8565521" y="-52507"/>
                  <a:pt x="9032371" y="0"/>
                </a:cubicBezTo>
                <a:cubicBezTo>
                  <a:pt x="9037932" y="112053"/>
                  <a:pt x="9037498" y="219467"/>
                  <a:pt x="9032371" y="361022"/>
                </a:cubicBezTo>
                <a:cubicBezTo>
                  <a:pt x="9027244" y="502577"/>
                  <a:pt x="9016773" y="617390"/>
                  <a:pt x="9032371" y="707886"/>
                </a:cubicBezTo>
                <a:cubicBezTo>
                  <a:pt x="8917155" y="721814"/>
                  <a:pt x="8774099" y="718476"/>
                  <a:pt x="8518221" y="707886"/>
                </a:cubicBezTo>
                <a:cubicBezTo>
                  <a:pt x="8262343" y="697297"/>
                  <a:pt x="8007459" y="705909"/>
                  <a:pt x="7823423" y="707886"/>
                </a:cubicBezTo>
                <a:cubicBezTo>
                  <a:pt x="7639387" y="709863"/>
                  <a:pt x="7586699" y="698603"/>
                  <a:pt x="7399596" y="707886"/>
                </a:cubicBezTo>
                <a:cubicBezTo>
                  <a:pt x="7212493" y="717169"/>
                  <a:pt x="7055746" y="727319"/>
                  <a:pt x="6795122" y="707886"/>
                </a:cubicBezTo>
                <a:cubicBezTo>
                  <a:pt x="6534498" y="688453"/>
                  <a:pt x="6557311" y="705982"/>
                  <a:pt x="6371296" y="707886"/>
                </a:cubicBezTo>
                <a:cubicBezTo>
                  <a:pt x="6185281" y="709790"/>
                  <a:pt x="5776444" y="669515"/>
                  <a:pt x="5586174" y="707886"/>
                </a:cubicBezTo>
                <a:cubicBezTo>
                  <a:pt x="5395904" y="746257"/>
                  <a:pt x="5135248" y="691176"/>
                  <a:pt x="4981700" y="707886"/>
                </a:cubicBezTo>
                <a:cubicBezTo>
                  <a:pt x="4828152" y="724596"/>
                  <a:pt x="4618441" y="720043"/>
                  <a:pt x="4377226" y="707886"/>
                </a:cubicBezTo>
                <a:cubicBezTo>
                  <a:pt x="4136011" y="695729"/>
                  <a:pt x="4062312" y="713377"/>
                  <a:pt x="3953399" y="707886"/>
                </a:cubicBezTo>
                <a:cubicBezTo>
                  <a:pt x="3844486" y="702395"/>
                  <a:pt x="3486680" y="704425"/>
                  <a:pt x="3168278" y="707886"/>
                </a:cubicBezTo>
                <a:cubicBezTo>
                  <a:pt x="2849876" y="711347"/>
                  <a:pt x="2721550" y="728238"/>
                  <a:pt x="2473480" y="707886"/>
                </a:cubicBezTo>
                <a:cubicBezTo>
                  <a:pt x="2225410" y="687534"/>
                  <a:pt x="1846299" y="673125"/>
                  <a:pt x="1688359" y="707886"/>
                </a:cubicBezTo>
                <a:cubicBezTo>
                  <a:pt x="1530419" y="742647"/>
                  <a:pt x="1381208" y="733487"/>
                  <a:pt x="1083885" y="707886"/>
                </a:cubicBezTo>
                <a:cubicBezTo>
                  <a:pt x="786562" y="682285"/>
                  <a:pt x="232003" y="677944"/>
                  <a:pt x="0" y="707886"/>
                </a:cubicBezTo>
                <a:cubicBezTo>
                  <a:pt x="-9243" y="616123"/>
                  <a:pt x="-275" y="436138"/>
                  <a:pt x="0" y="361022"/>
                </a:cubicBezTo>
                <a:cubicBezTo>
                  <a:pt x="275" y="285906"/>
                  <a:pt x="-10691" y="73277"/>
                  <a:pt x="0" y="0"/>
                </a:cubicBezTo>
                <a:close/>
              </a:path>
            </a:pathLst>
          </a:custGeom>
          <a:noFill/>
          <a:ln w="28575"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32115770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ln>
                  <a:solidFill>
                    <a:srgbClr val="CC00CC"/>
                  </a:solidFill>
                </a:ln>
              </a:rPr>
              <a:t>наибольший(элементы; порядок)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B62FAE1-F9CB-E21C-81C7-A1E9F2E17928}"/>
              </a:ext>
            </a:extLst>
          </p:cNvPr>
          <p:cNvSpPr txBox="1"/>
          <p:nvPr/>
        </p:nvSpPr>
        <p:spPr>
          <a:xfrm>
            <a:off x="1446003" y="3978851"/>
            <a:ext cx="9369526" cy="1384995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>
                <a:ln>
                  <a:solidFill>
                    <a:srgbClr val="CC00CC"/>
                  </a:solidFill>
                </a:ln>
              </a:rPr>
              <a:t>Например:</a:t>
            </a:r>
          </a:p>
          <a:p>
            <a:r>
              <a:rPr lang="ru-RU" sz="2800" b="1" dirty="0">
                <a:ln>
                  <a:solidFill>
                    <a:srgbClr val="00B0F0"/>
                  </a:solidFill>
                </a:ln>
              </a:rPr>
              <a:t>=наибольший(</a:t>
            </a:r>
            <a:r>
              <a:rPr lang="en-US" sz="2800" b="1" dirty="0">
                <a:ln>
                  <a:solidFill>
                    <a:srgbClr val="00B0F0"/>
                  </a:solidFill>
                </a:ln>
              </a:rPr>
              <a:t>A1:C1; </a:t>
            </a:r>
            <a:r>
              <a:rPr lang="ru-RU" sz="2800" b="1" dirty="0">
                <a:ln>
                  <a:solidFill>
                    <a:srgbClr val="00B0F0"/>
                  </a:solidFill>
                </a:ln>
              </a:rPr>
              <a:t>3</a:t>
            </a:r>
            <a:r>
              <a:rPr lang="en-US" sz="2800" b="1" dirty="0">
                <a:ln>
                  <a:solidFill>
                    <a:srgbClr val="00B0F0"/>
                  </a:solidFill>
                </a:ln>
              </a:rPr>
              <a:t>)</a:t>
            </a:r>
            <a:r>
              <a:rPr lang="ru-RU" sz="2800" b="1" dirty="0">
                <a:ln>
                  <a:solidFill>
                    <a:srgbClr val="00B0F0"/>
                  </a:solidFill>
                </a:ln>
              </a:rPr>
              <a:t> </a:t>
            </a:r>
            <a:r>
              <a:rPr lang="ru-RU" sz="2800" dirty="0">
                <a:ln>
                  <a:solidFill>
                    <a:schemeClr val="tx1"/>
                  </a:solidFill>
                </a:ln>
              </a:rPr>
              <a:t>из чисел, в диапазоне </a:t>
            </a:r>
            <a:r>
              <a:rPr lang="en-US" sz="2800" b="1" dirty="0">
                <a:ln>
                  <a:solidFill>
                    <a:srgbClr val="00B0F0"/>
                  </a:solidFill>
                </a:ln>
              </a:rPr>
              <a:t>A1:C1 </a:t>
            </a:r>
            <a:r>
              <a:rPr lang="ru-RU" sz="2800" b="1" dirty="0">
                <a:ln>
                  <a:solidFill>
                    <a:srgbClr val="00B0F0"/>
                  </a:solidFill>
                </a:ln>
              </a:rPr>
              <a:t>  </a:t>
            </a:r>
            <a:r>
              <a:rPr lang="ru-RU" sz="2800" dirty="0">
                <a:ln>
                  <a:solidFill>
                    <a:schemeClr val="tx1"/>
                  </a:solidFill>
                </a:ln>
              </a:rPr>
              <a:t>находит 3-й по величине максимальный элемент. </a:t>
            </a:r>
            <a:r>
              <a:rPr lang="ru-RU" sz="2800" b="1" dirty="0">
                <a:ln>
                  <a:solidFill>
                    <a:srgbClr val="00B0F0"/>
                  </a:solidFill>
                </a:ln>
              </a:rPr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83567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45D4B4-048B-4159-A2A8-FF0717D352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1095" y="2813872"/>
            <a:ext cx="5334930" cy="1542581"/>
          </a:xfrm>
          <a:noFill/>
        </p:spPr>
        <p:txBody>
          <a:bodyPr>
            <a:normAutofit/>
          </a:bodyPr>
          <a:lstStyle/>
          <a:p>
            <a:r>
              <a:rPr lang="ru-RU" sz="4700" b="1" dirty="0">
                <a:ln w="22225">
                  <a:solidFill>
                    <a:srgbClr val="00B0F0"/>
                  </a:solidFill>
                  <a:prstDash val="solid"/>
                </a:ln>
              </a:rPr>
              <a:t>Решение задач на треугольники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21C771-0417-46AA-B2B0-18B99A4FBF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8936" y="5023785"/>
            <a:ext cx="4477296" cy="462615"/>
          </a:xfrm>
        </p:spPr>
        <p:txBody>
          <a:bodyPr>
            <a:normAutofit/>
          </a:bodyPr>
          <a:lstStyle/>
          <a:p>
            <a:r>
              <a:rPr lang="ru-RU" b="1" dirty="0">
                <a:ln>
                  <a:solidFill>
                    <a:srgbClr val="00B0F0"/>
                  </a:solidFill>
                </a:ln>
              </a:rPr>
              <a:t>Автор Стрельникова Л.В.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30" y="1621724"/>
            <a:ext cx="5194265" cy="2734729"/>
          </a:xfrm>
          <a:prstGeom prst="rect">
            <a:avLst/>
          </a:prstGeom>
        </p:spPr>
      </p:pic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E9D18FF3-BEB5-473C-92F6-4B9524095172}"/>
              </a:ext>
            </a:extLst>
          </p:cNvPr>
          <p:cNvCxnSpPr>
            <a:cxnSpLocks/>
          </p:cNvCxnSpPr>
          <p:nvPr/>
        </p:nvCxnSpPr>
        <p:spPr>
          <a:xfrm>
            <a:off x="1094874" y="4586322"/>
            <a:ext cx="9661358" cy="31568"/>
          </a:xfrm>
          <a:prstGeom prst="line">
            <a:avLst/>
          </a:prstGeom>
          <a:ln>
            <a:solidFill>
              <a:srgbClr val="1BDDE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97F38C89-DF09-4579-801D-114564A26962}"/>
              </a:ext>
            </a:extLst>
          </p:cNvPr>
          <p:cNvCxnSpPr/>
          <p:nvPr/>
        </p:nvCxnSpPr>
        <p:spPr>
          <a:xfrm flipV="1">
            <a:off x="1094874" y="4586322"/>
            <a:ext cx="4291263" cy="31568"/>
          </a:xfrm>
          <a:prstGeom prst="line">
            <a:avLst/>
          </a:prstGeom>
          <a:ln w="38100">
            <a:solidFill>
              <a:srgbClr val="1BDDE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497466E3-F0D1-407D-A8B6-BA847FC84D6D}"/>
              </a:ext>
            </a:extLst>
          </p:cNvPr>
          <p:cNvGrpSpPr/>
          <p:nvPr/>
        </p:nvGrpSpPr>
        <p:grpSpPr>
          <a:xfrm>
            <a:off x="0" y="0"/>
            <a:ext cx="12183249" cy="6858000"/>
            <a:chOff x="0" y="0"/>
            <a:chExt cx="12183249" cy="6858000"/>
          </a:xfrm>
          <a:blipFill dpi="0" rotWithShape="1">
            <a:blip r:embed="rId3"/>
            <a:srcRect/>
            <a:stretch>
              <a:fillRect/>
            </a:stretch>
          </a:blipFill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21" name="Прямоугольник 20">
              <a:extLst>
                <a:ext uri="{FF2B5EF4-FFF2-40B4-BE49-F238E27FC236}">
                  <a16:creationId xmlns:a16="http://schemas.microsoft.com/office/drawing/2014/main" id="{D8E4466C-073B-4DA2-B814-D34F58AF3266}"/>
                </a:ext>
              </a:extLst>
            </p:cNvPr>
            <p:cNvSpPr/>
            <p:nvPr/>
          </p:nvSpPr>
          <p:spPr>
            <a:xfrm>
              <a:off x="0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id="{2D08DED0-7F3F-474B-BA51-D3EBD308F4D7}"/>
                </a:ext>
              </a:extLst>
            </p:cNvPr>
            <p:cNvSpPr/>
            <p:nvPr/>
          </p:nvSpPr>
          <p:spPr>
            <a:xfrm>
              <a:off x="11901895" y="0"/>
              <a:ext cx="281354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E273AC35-7EEC-435F-A588-3B17FC053450}"/>
                </a:ext>
              </a:extLst>
            </p:cNvPr>
            <p:cNvSpPr/>
            <p:nvPr/>
          </p:nvSpPr>
          <p:spPr>
            <a:xfrm rot="5400000">
              <a:off x="6011883" y="-5850518"/>
              <a:ext cx="320847" cy="1202188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97F618E4-5065-4F82-AEF7-0FF39666F23B}"/>
                </a:ext>
              </a:extLst>
            </p:cNvPr>
            <p:cNvSpPr/>
            <p:nvPr/>
          </p:nvSpPr>
          <p:spPr>
            <a:xfrm rot="5400000">
              <a:off x="5931096" y="767426"/>
              <a:ext cx="320843" cy="11860306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658091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Ludmila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Ludmila" id="{A5B04815-63CC-457E-8397-AAB6C7333428}" vid="{FF31BE5B-7615-4222-9987-2A29369E134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ТемаLudmila</Template>
  <TotalTime>783</TotalTime>
  <Words>2111</Words>
  <Application>Microsoft Office PowerPoint</Application>
  <PresentationFormat>Широкоэкранный</PresentationFormat>
  <Paragraphs>172</Paragraphs>
  <Slides>39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6" baseType="lpstr">
      <vt:lpstr>Arial</vt:lpstr>
      <vt:lpstr>Calibri</vt:lpstr>
      <vt:lpstr>Cambria</vt:lpstr>
      <vt:lpstr>Courier New</vt:lpstr>
      <vt:lpstr>Times New Roman</vt:lpstr>
      <vt:lpstr>Wingdings</vt:lpstr>
      <vt:lpstr>ТемаLudmila</vt:lpstr>
      <vt:lpstr>Задание №9  Встроенные функции в электронных таблицах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Решение задач на треугольники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Решение задач на параллелепипеды</vt:lpstr>
      <vt:lpstr>Презентация PowerPoint</vt:lpstr>
      <vt:lpstr>Презентация PowerPoint</vt:lpstr>
      <vt:lpstr>Презентация PowerPoint</vt:lpstr>
      <vt:lpstr>Презентация PowerPoint</vt:lpstr>
      <vt:lpstr>Решение задач из ЕГЭ Работа с числами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Решение задач из ЕГЭ Задачи от Полякова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Реши самостоятельно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логических задач с помощью алгебры логики</dc:title>
  <dc:creator>liudmilas@dnevnik.ru</dc:creator>
  <cp:lastModifiedBy>ludmila Strelnikova</cp:lastModifiedBy>
  <cp:revision>135</cp:revision>
  <dcterms:created xsi:type="dcterms:W3CDTF">2022-11-29T13:46:31Z</dcterms:created>
  <dcterms:modified xsi:type="dcterms:W3CDTF">2026-03-20T17:03:22Z</dcterms:modified>
</cp:coreProperties>
</file>