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9" r:id="rId4"/>
    <p:sldId id="263" r:id="rId5"/>
    <p:sldId id="264" r:id="rId6"/>
    <p:sldId id="265" r:id="rId7"/>
    <p:sldId id="266" r:id="rId8"/>
    <p:sldId id="267" r:id="rId9"/>
    <p:sldId id="258" r:id="rId10"/>
    <p:sldId id="259" r:id="rId11"/>
    <p:sldId id="260" r:id="rId12"/>
    <p:sldId id="261" r:id="rId13"/>
    <p:sldId id="268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57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5788A-4244-4419-A2BD-268C192A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6E4384-33E0-4A10-9CE5-02B882FA7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359FAE-3723-4331-9ECC-43519ED2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BC3244-1371-4841-84E9-6ACB52EC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4C780-57A9-4059-B982-68D94D20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675D3-143A-4BB6-A61C-8D0A8C43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22C618-7A44-485B-A4F2-B5922DE98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A1BDE-D136-4158-B006-127E8BF1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427DD-6E8F-480D-99D6-3D92C07F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93FC8-E959-4A18-BD5B-DB76257C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C33681-6D25-4A46-B950-6A989DDC1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2C7EA9-BC2C-43C7-B465-835843023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8998D-9A2D-4079-9C09-70EC1F40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DE8F7F-7475-4C78-859A-F67CA672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339E6-3E74-4668-AC4C-8C94EABD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3A9E4-A961-470A-8C06-E85D8FD7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55296-2D5B-4390-95AB-304A31982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1DAD7-B879-4770-B1DD-FC309161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EA4DA-FF91-4EBF-96BB-6FD7D298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1B9087-55F7-4008-B5D7-E87ACBF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9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4C338-917A-4CC1-9A79-97108B9D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FED26A-64CA-455D-8473-31E2F3C7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541FBC-0F43-4E89-B05C-9C6A7841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E1591-62A8-4995-8D6E-4BC6AC6E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1B50A-54AF-4A3D-862B-4C84601B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0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1B76D-266D-4C73-97AB-2F503D4C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F9AFAB-B58E-4903-8FD3-E6E1320CE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F236A3-7B10-4606-9768-D3222F79D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486F43-7579-41DF-8DFE-30439E425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3081A1-9380-4D1C-BDD2-17C854FB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F3D628-257E-42A9-82E9-B4F20CF1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9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336EC-B7B9-41C0-893B-AE13EA68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881339-32B8-47CB-86A6-7661C3CC2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144F74-0CB5-457A-9DE1-3020A721A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69A1E8-F029-4814-94F3-EF2ADD47A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431854-BDD6-4ABE-8D09-2D93D63D9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255A99-9DFC-44C3-83BD-3899F48D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6EF866-D1E8-46A8-BA57-5677AD29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381CC8-F400-4DDF-A2B7-F63C8280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4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AC71B-8EFD-4897-9B55-5BE74087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ACA0AE-74BD-42C0-A391-0906052D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696997-DF40-433B-8632-A7F12F40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BCBDD5-115C-4373-B53C-A003413E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3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6D2CD8-BAF5-4765-B67D-DBFA574B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C0F49F-7417-433E-9320-7AA7FCD9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704A59-DB84-4D45-A7F8-4C80D58F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2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63044-E04C-40F8-A8F1-9E5F3173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12604-478E-4952-8386-D4C8C907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0B5130-46A7-4E8C-B7BE-068058E97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41793-48B6-4475-99FB-BDA26FE0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F2CE92-A4CD-40B5-9A76-B1717D4B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C331BA-3A4E-4016-B892-0B90ED41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8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470D5-B6B0-4664-89B5-AEB77388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D9CF07-C077-4373-B455-AABBCF28B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FDDE83-0AEE-4F22-BA8E-79D3C65B5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B3E518-69CD-47C6-9794-2E2EA2A5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F09DB2-05F8-4438-839F-482CFC6E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EA9481-97E1-4641-AE40-7819EF2B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861A8-5534-43F5-8388-DC25AFC9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6C3212-08C1-43F3-B646-DC5E063F2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27F178-CBC2-449B-AB44-75C2FE59D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5C301-A0F7-489E-9A71-46206670CD2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D9DA4-AADA-4D32-B8B9-4CBCC304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FF6BA7-6BF8-4433-8B07-88C71FC81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6DE96-917F-471C-81D8-B8257C5D94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0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ege/inf/training/3/task/1?examTaskId=f87c45c2-f715-40b1-b07e-36e39da7cacc&amp;examTaskNumber=3&amp;solveLinked=true&amp;categoryId=cade86bf-beaa-4e0d-9b19-442288d3db4f&amp;from=main%20&#8211;%20&#1103;&#1085;&#1076;&#1077;&#1082;&#1089;%20&#1091;&#1095;&#1077;&#1073;&#1085;&#1080;&#1082;" TargetMode="External"/><Relationship Id="rId2" Type="http://schemas.openxmlformats.org/officeDocument/2006/relationships/hyperlink" Target="https://education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3368" y="2052712"/>
            <a:ext cx="9144000" cy="2387600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Задание</a:t>
            </a:r>
            <a:r>
              <a:rPr lang="en-US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3</a:t>
            </a:r>
            <a:r>
              <a:rPr lang="ru-RU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из ЕГЭ</a:t>
            </a:r>
            <a:br>
              <a:rPr lang="ru-RU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реляционные БД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74574" y="4882239"/>
            <a:ext cx="393248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x-none" b="1" kern="1600" dirty="0">
                <a:latin typeface="Cambria" panose="02040503050406030204" pitchFamily="18" charset="0"/>
                <a:ea typeface="Times New Roman" panose="02020603050405020304" pitchFamily="18" charset="0"/>
              </a:rPr>
              <a:t>(базовый уровень, время – 3 мин)</a:t>
            </a:r>
            <a:endParaRPr lang="ru-RU" b="1" kern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344EF4-3D7C-7CA2-BCD5-F65540957FE7}"/>
              </a:ext>
            </a:extLst>
          </p:cNvPr>
          <p:cNvGrpSpPr/>
          <p:nvPr/>
        </p:nvGrpSpPr>
        <p:grpSpPr>
          <a:xfrm>
            <a:off x="-841" y="-13854"/>
            <a:ext cx="12184090" cy="6885709"/>
            <a:chOff x="-841" y="-13854"/>
            <a:chExt cx="12184090" cy="6885709"/>
          </a:xfrm>
          <a:blipFill>
            <a:blip r:embed="rId2"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999D833-77BE-095F-5143-5F633C3A6A22}"/>
                </a:ext>
              </a:extLst>
            </p:cNvPr>
            <p:cNvSpPr/>
            <p:nvPr/>
          </p:nvSpPr>
          <p:spPr>
            <a:xfrm>
              <a:off x="-841" y="0"/>
              <a:ext cx="393032" cy="6858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AE6C664-2292-B09E-8476-724150425457}"/>
                </a:ext>
              </a:extLst>
            </p:cNvPr>
            <p:cNvSpPr/>
            <p:nvPr/>
          </p:nvSpPr>
          <p:spPr>
            <a:xfrm>
              <a:off x="11790218" y="0"/>
              <a:ext cx="393031" cy="6858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5F5854A-5251-F120-23A0-58FDE6DA0B57}"/>
                </a:ext>
              </a:extLst>
            </p:cNvPr>
            <p:cNvSpPr/>
            <p:nvPr/>
          </p:nvSpPr>
          <p:spPr>
            <a:xfrm rot="5400000">
              <a:off x="5923855" y="-5545521"/>
              <a:ext cx="334698" cy="1139803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897094F-D3CE-B2CE-072A-F978E7273337}"/>
                </a:ext>
              </a:extLst>
            </p:cNvPr>
            <p:cNvSpPr/>
            <p:nvPr/>
          </p:nvSpPr>
          <p:spPr>
            <a:xfrm rot="5400000">
              <a:off x="5923855" y="1005493"/>
              <a:ext cx="334697" cy="1139802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5428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260" y="678920"/>
            <a:ext cx="1092495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B0F0"/>
                  </a:solidFill>
                </a:ln>
              </a:rPr>
              <a:t>2. Воспользуйся фильтром</a:t>
            </a:r>
            <a:b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</a:b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Выбери нужные значения (например, номера магазинов или их адреса) с помощью фильтра. Зафиксируй эти данные и с их помощью отфильтруй значения на другом листе. Последовательно переходи между таблицами и оставляй на них только необходимую для решения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331846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380" y="631073"/>
            <a:ext cx="109249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B0F0"/>
                  </a:solidFill>
                </a:ln>
              </a:rPr>
              <a:t>3. При необходимости примени ВПР</a:t>
            </a:r>
            <a:br>
              <a:rPr lang="ru-RU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</a:b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Если фильтровать данные будет долго, воспользуйся формулой вертикального поиска — ВПР. Она поможет объединить в одном месте данные сразу нескольких таблиц.</a:t>
            </a:r>
          </a:p>
        </p:txBody>
      </p:sp>
    </p:spTree>
    <p:extLst>
      <p:ext uri="{BB962C8B-B14F-4D97-AF65-F5344CB8AC3E}">
        <p14:creationId xmlns:p14="http://schemas.microsoft.com/office/powerpoint/2010/main" val="112988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371" y="684236"/>
            <a:ext cx="1092495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B0F0"/>
                  </a:solidFill>
                </a:ln>
              </a:rPr>
              <a:t>4. Ответь на вопрос задачи</a:t>
            </a:r>
            <a:br>
              <a:rPr lang="ru-RU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</a:b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Ещё раз внимательно прочти вопрос, выполни вычисления и введи ответ в поле для результатов. Обрати внимание на размерность значения — например, граммы, килограммы, штуки.</a:t>
            </a:r>
          </a:p>
          <a:p>
            <a:r>
              <a:rPr lang="ru-RU" sz="2400" b="1" dirty="0">
                <a:ln>
                  <a:solidFill>
                    <a:srgbClr val="C00000"/>
                  </a:solidFill>
                </a:ln>
              </a:rPr>
              <a:t>Важно!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 Если ты будешь использовать фильтр, неподходящие ячейки скроются, но будут учитываться в функциях. Чтобы избежать этого, копируй нужную информацию на отдельный лист.</a:t>
            </a:r>
            <a:endParaRPr lang="ru-RU" sz="2400" b="0" i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597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343" y="2563297"/>
            <a:ext cx="9097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Решение задач на базу данных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A344EF4-3D7C-7CA2-BCD5-F65540957FE7}"/>
              </a:ext>
            </a:extLst>
          </p:cNvPr>
          <p:cNvGrpSpPr/>
          <p:nvPr/>
        </p:nvGrpSpPr>
        <p:grpSpPr>
          <a:xfrm>
            <a:off x="-841" y="-13854"/>
            <a:ext cx="12184090" cy="6885709"/>
            <a:chOff x="-841" y="-13854"/>
            <a:chExt cx="12184090" cy="6885709"/>
          </a:xfrm>
          <a:blipFill>
            <a:blip r:embed="rId2"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6999D833-77BE-095F-5143-5F633C3A6A22}"/>
                </a:ext>
              </a:extLst>
            </p:cNvPr>
            <p:cNvSpPr/>
            <p:nvPr/>
          </p:nvSpPr>
          <p:spPr>
            <a:xfrm>
              <a:off x="-841" y="0"/>
              <a:ext cx="393032" cy="6858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AE6C664-2292-B09E-8476-724150425457}"/>
                </a:ext>
              </a:extLst>
            </p:cNvPr>
            <p:cNvSpPr/>
            <p:nvPr/>
          </p:nvSpPr>
          <p:spPr>
            <a:xfrm>
              <a:off x="11790218" y="0"/>
              <a:ext cx="393031" cy="6858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5F5854A-5251-F120-23A0-58FDE6DA0B57}"/>
                </a:ext>
              </a:extLst>
            </p:cNvPr>
            <p:cNvSpPr/>
            <p:nvPr/>
          </p:nvSpPr>
          <p:spPr>
            <a:xfrm rot="5400000">
              <a:off x="5923855" y="-5545521"/>
              <a:ext cx="334698" cy="1139803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897094F-D3CE-B2CE-072A-F978E7273337}"/>
                </a:ext>
              </a:extLst>
            </p:cNvPr>
            <p:cNvSpPr/>
            <p:nvPr/>
          </p:nvSpPr>
          <p:spPr>
            <a:xfrm rot="5400000">
              <a:off x="5923855" y="1005493"/>
              <a:ext cx="334697" cy="1139802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50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228" y="552254"/>
            <a:ext cx="10659139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Р-00. (демо-2022) </a:t>
            </a: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В файле </a:t>
            </a:r>
            <a:r>
              <a:rPr lang="ru-RU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3-0.</a:t>
            </a:r>
            <a:r>
              <a:rPr lang="en-US" sz="2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xls</a:t>
            </a:r>
            <a:r>
              <a:rPr lang="en-US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приведён фрагмент базы данных «Продукты» о поставках товаров в магазины районов города. База данных состоит из трёх таблиц.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ln>
                  <a:solidFill>
                    <a:srgbClr val="00B05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Таблица «Движение товаров» </a:t>
            </a: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содержит записи о поставках товаров в магазины в течение первой декады июня 2021 г., а также информацию о проданных товарах. </a:t>
            </a:r>
            <a:r>
              <a:rPr lang="ru-RU" sz="2400" dirty="0">
                <a:ln>
                  <a:solidFill>
                    <a:schemeClr val="tx1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Поле Тип операции </a:t>
            </a: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содержит значение Поступление или Продажа, а в соответствующее поле Количество упаковок, шт. занесена информация о том, сколько упаковок товара поступило в магазин или было продано в течение дня.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ln>
                  <a:solidFill>
                    <a:srgbClr val="00B05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Таблица «Товар» </a:t>
            </a: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содержит информацию об основных характеристиках каждого товара.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ln>
                  <a:solidFill>
                    <a:srgbClr val="00B05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Таблица «Магазин» </a:t>
            </a:r>
            <a:r>
              <a:rPr lang="ru-RU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содержит информацию о местонахождении магазинов. На рисунке приведена схема указанной базы данных.</a:t>
            </a:r>
            <a:endParaRPr lang="ru-RU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6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r="33060"/>
          <a:stretch/>
        </p:blipFill>
        <p:spPr>
          <a:xfrm>
            <a:off x="4948567" y="698318"/>
            <a:ext cx="6594484" cy="422455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027810" y="3368883"/>
            <a:ext cx="784151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n>
                  <a:solidFill>
                    <a:schemeClr val="tx1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Используя информацию из приведённой базы данных. </a:t>
            </a:r>
            <a:r>
              <a:rPr lang="ru-RU" sz="2400" b="1" dirty="0">
                <a:ln>
                  <a:solidFill>
                    <a:srgbClr val="00B0F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Определите</a:t>
            </a:r>
            <a:r>
              <a:rPr lang="ru-RU" sz="2400" dirty="0">
                <a:ln>
                  <a:solidFill>
                    <a:schemeClr val="tx1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>
                  <a:solidFill>
                    <a:srgbClr val="00B0F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на сколько увеличилось количество упаковок яиц диетических, имеющихся в наличии в магазинах Заречного района, за период с 1 по 10 июня включительно.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n>
                  <a:solidFill>
                    <a:schemeClr val="tx1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В ответе запишите только число.</a:t>
            </a:r>
            <a:endParaRPr lang="ru-RU" sz="2400" dirty="0">
              <a:ln>
                <a:solidFill>
                  <a:schemeClr val="tx1"/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0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C90850-88E8-5F83-CB54-D7A7969C1C55}"/>
              </a:ext>
            </a:extLst>
          </p:cNvPr>
          <p:cNvSpPr txBox="1"/>
          <p:nvPr/>
        </p:nvSpPr>
        <p:spPr>
          <a:xfrm>
            <a:off x="2137273" y="293431"/>
            <a:ext cx="7703544" cy="67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36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Решение (</a:t>
            </a:r>
            <a:r>
              <a:rPr lang="en-US" sz="36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Microsft</a:t>
            </a:r>
            <a:r>
              <a:rPr lang="en-US" sz="36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Excel</a:t>
            </a:r>
            <a:r>
              <a:rPr lang="ru-RU" sz="36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0FFBD-16AB-DCEE-32CA-52E18815BA4E}"/>
              </a:ext>
            </a:extLst>
          </p:cNvPr>
          <p:cNvSpPr txBox="1"/>
          <p:nvPr/>
        </p:nvSpPr>
        <p:spPr>
          <a:xfrm>
            <a:off x="804231" y="930177"/>
            <a:ext cx="10387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ln>
                  <a:solidFill>
                    <a:srgbClr val="0070C0"/>
                  </a:solidFill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таблицы «Магазин» включаем фильтр по району </a:t>
            </a:r>
            <a:r>
              <a:rPr lang="ru-RU" sz="2400" dirty="0">
                <a:ln>
                  <a:solidFill>
                    <a:srgbClr val="0070C0"/>
                  </a:solidFill>
                </a:ln>
              </a:rPr>
              <a:t>(или сортируем по району) и определяем ID всех магазинов Заречного района: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06EEF4-5B4E-F904-1F6B-AF3A7CCD8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4" y="1866101"/>
            <a:ext cx="4010140" cy="469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0B513C-1E08-10BF-8EF9-116317A46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36" y="1866101"/>
            <a:ext cx="5910693" cy="1853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63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E25AA7-C3E3-2FF2-3A70-3B11BBD34F8B}"/>
              </a:ext>
            </a:extLst>
          </p:cNvPr>
          <p:cNvSpPr txBox="1"/>
          <p:nvPr/>
        </p:nvSpPr>
        <p:spPr>
          <a:xfrm>
            <a:off x="746392" y="486563"/>
            <a:ext cx="104908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2). В таблице «Товар» находим артикул (код) товара «Яйцо диетическое». Для этого можно использовать поиск (</a:t>
            </a:r>
            <a:r>
              <a:rPr lang="ru-RU" sz="240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Ctrl+F</a:t>
            </a:r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  или кнопка   на вкладке Главная).  Ещё лучше отсортировать таблицу Товары по столбцу «Наименование товара», потому что один и тот же товар может быть у разных поставщиков (и иметь разные артикулы).</a:t>
            </a:r>
          </a:p>
          <a:p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В нашем случае есть единственный поставщик этого товара, артикул товара равен 15: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3BB38A-D4A6-E71D-685A-5D033D0B1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82" y="2802110"/>
            <a:ext cx="6268230" cy="3772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64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67698F-6B52-8C26-70E5-6C784E395A90}"/>
              </a:ext>
            </a:extLst>
          </p:cNvPr>
          <p:cNvSpPr txBox="1"/>
          <p:nvPr/>
        </p:nvSpPr>
        <p:spPr>
          <a:xfrm>
            <a:off x="889611" y="427314"/>
            <a:ext cx="10380643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таблице «Движение товаров» включаем фильтры: артикул = 15, ID магазинов: М3, М9, М11 и М14; сортируем оставшиеся строки по типу операции: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12757-DF39-4D67-4E5D-A19B6782F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71" y="1498293"/>
            <a:ext cx="6028322" cy="463036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032274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750860-F3EB-2BD4-338D-A229B1C29FEC}"/>
              </a:ext>
            </a:extLst>
          </p:cNvPr>
          <p:cNvSpPr txBox="1"/>
          <p:nvPr/>
        </p:nvSpPr>
        <p:spPr>
          <a:xfrm>
            <a:off x="702325" y="416061"/>
            <a:ext cx="10611998" cy="2677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Выделяем ячейки столбца «Количество упаковок» в тех строках, где операция – «Поступление»; в строке состояния читаем сумму – 1420. Выделяем ячейки столбца «Количество упаковок» в тех строках, где операция – «Продажа»; в строке состояния читаем сумму – 454.</a:t>
            </a:r>
          </a:p>
          <a:p>
            <a:pPr marL="63754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Б.С. Михлин</a:t>
            </a: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Если вывод суммы в строке состояния отключен, то щёлкаем по строке состояния правой кнопкой мыши и в контекстном меню читаем Сумму (или можем ее добавить):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18239B-F5DD-63AE-8EEE-ABE462A3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77" y="2891472"/>
            <a:ext cx="4220845" cy="1075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187CD-DC7F-3CC8-679F-DDF2896A33E5}"/>
              </a:ext>
            </a:extLst>
          </p:cNvPr>
          <p:cNvSpPr txBox="1"/>
          <p:nvPr/>
        </p:nvSpPr>
        <p:spPr>
          <a:xfrm>
            <a:off x="1178805" y="4117080"/>
            <a:ext cx="10014332" cy="21797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Обратите внимание, что вычисление суммы в отдельной ячейке с помощью встроенной функции СУММ даст неверный результат. Поскольку данные отфильтрованы, часть строк скрыто. Функция СУММ принимает адрес диапазона, то есть суммирует не только видимые ячейки, но и скрытые. </a:t>
            </a:r>
            <a:endParaRPr lang="ru-RU" sz="24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1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5529" y="1683122"/>
            <a:ext cx="997865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n>
                  <a:solidFill>
                    <a:schemeClr val="tx1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Знание о технологии хранения, поиска и сортировки информации в реляционных базах данных.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i="1" dirty="0">
                <a:ln>
                  <a:solidFill>
                    <a:schemeClr val="tx1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Системы управления базами данных. Организация баз данных</a:t>
            </a:r>
            <a:endParaRPr lang="ru-RU" sz="2800" dirty="0">
              <a:ln>
                <a:solidFill>
                  <a:schemeClr val="tx1"/>
                </a:solidFill>
              </a:ln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i="1" dirty="0">
                <a:ln>
                  <a:solidFill>
                    <a:schemeClr val="tx1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Умение создавать и использовать структуры хранения данных</a:t>
            </a:r>
            <a:endParaRPr lang="ru-RU" sz="2800" dirty="0">
              <a:ln>
                <a:solidFill>
                  <a:schemeClr val="tx1"/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9623" y="591595"/>
            <a:ext cx="6170097" cy="67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 проверяется: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344EF4-3D7C-7CA2-BCD5-F65540957FE7}"/>
              </a:ext>
            </a:extLst>
          </p:cNvPr>
          <p:cNvGrpSpPr/>
          <p:nvPr/>
        </p:nvGrpSpPr>
        <p:grpSpPr>
          <a:xfrm>
            <a:off x="-841" y="-13854"/>
            <a:ext cx="12184090" cy="6885709"/>
            <a:chOff x="-841" y="-13854"/>
            <a:chExt cx="12184090" cy="6885709"/>
          </a:xfrm>
          <a:blipFill>
            <a:blip r:embed="rId2"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999D833-77BE-095F-5143-5F633C3A6A22}"/>
                </a:ext>
              </a:extLst>
            </p:cNvPr>
            <p:cNvSpPr/>
            <p:nvPr/>
          </p:nvSpPr>
          <p:spPr>
            <a:xfrm>
              <a:off x="-841" y="0"/>
              <a:ext cx="393032" cy="6858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AE6C664-2292-B09E-8476-724150425457}"/>
                </a:ext>
              </a:extLst>
            </p:cNvPr>
            <p:cNvSpPr/>
            <p:nvPr/>
          </p:nvSpPr>
          <p:spPr>
            <a:xfrm>
              <a:off x="11790218" y="0"/>
              <a:ext cx="393031" cy="6858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F5854A-5251-F120-23A0-58FDE6DA0B57}"/>
                </a:ext>
              </a:extLst>
            </p:cNvPr>
            <p:cNvSpPr/>
            <p:nvPr/>
          </p:nvSpPr>
          <p:spPr>
            <a:xfrm rot="5400000">
              <a:off x="5923855" y="-5545521"/>
              <a:ext cx="334698" cy="1139803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897094F-D3CE-B2CE-072A-F978E7273337}"/>
                </a:ext>
              </a:extLst>
            </p:cNvPr>
            <p:cNvSpPr/>
            <p:nvPr/>
          </p:nvSpPr>
          <p:spPr>
            <a:xfrm rot="5400000">
              <a:off x="5923855" y="1005493"/>
              <a:ext cx="334697" cy="1139802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3585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CBFD8A-B415-9AFA-6D9A-DCC9B11538BA}"/>
              </a:ext>
            </a:extLst>
          </p:cNvPr>
          <p:cNvSpPr txBox="1"/>
          <p:nvPr/>
        </p:nvSpPr>
        <p:spPr>
          <a:xfrm>
            <a:off x="958466" y="692740"/>
            <a:ext cx="101024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Находим разность: 1420 – 454 = 966.</a:t>
            </a:r>
          </a:p>
          <a:p>
            <a:r>
              <a:rPr lang="ru-RU" sz="2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rPr>
              <a:t>Есть ещё один вариант – можно скопировать отфильтрованные данные из столбцов «Количество упаковок» и «Тип операции» на новый лист и потом использовать формулу с двумя вызовами функции СУММ: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280616-5911-D2B8-9CEB-71A2C7DA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204" y="2356310"/>
            <a:ext cx="3871929" cy="4000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2016B9-01B2-9B0B-71A6-33A3AF3FDE4A}"/>
              </a:ext>
            </a:extLst>
          </p:cNvPr>
          <p:cNvSpPr txBox="1"/>
          <p:nvPr/>
        </p:nvSpPr>
        <p:spPr>
          <a:xfrm>
            <a:off x="8105660" y="5340292"/>
            <a:ext cx="2492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C00000"/>
                  </a:solidFill>
                </a:ln>
              </a:rPr>
              <a:t>Ответ: 966.</a:t>
            </a:r>
          </a:p>
        </p:txBody>
      </p:sp>
    </p:spTree>
    <p:extLst>
      <p:ext uri="{BB962C8B-B14F-4D97-AF65-F5344CB8AC3E}">
        <p14:creationId xmlns:p14="http://schemas.microsoft.com/office/powerpoint/2010/main" val="39335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552"/>
          <a:stretch/>
        </p:blipFill>
        <p:spPr>
          <a:xfrm>
            <a:off x="1123494" y="665446"/>
            <a:ext cx="9791140" cy="17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97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8301" y="1754372"/>
            <a:ext cx="8660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>
                <a:hlinkClick r:id="rId2"/>
              </a:rPr>
              <a:t>Подготовка к ЕГЭ с Яндекс учебником</a:t>
            </a: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hlinkClick r:id="rId3"/>
              </a:rPr>
              <a:t>Задачи из ЕГЭ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1959" y="621475"/>
            <a:ext cx="7797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ECCF3"/>
                  </a:outerShdw>
                </a:effectLst>
              </a:rPr>
              <a:t>Литература</a:t>
            </a:r>
            <a:endParaRPr lang="ru-RU" sz="1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A344EF4-3D7C-7CA2-BCD5-F65540957FE7}"/>
              </a:ext>
            </a:extLst>
          </p:cNvPr>
          <p:cNvGrpSpPr/>
          <p:nvPr/>
        </p:nvGrpSpPr>
        <p:grpSpPr>
          <a:xfrm>
            <a:off x="-841" y="-13854"/>
            <a:ext cx="12184090" cy="6885709"/>
            <a:chOff x="-841" y="-13854"/>
            <a:chExt cx="12184090" cy="6885709"/>
          </a:xfrm>
          <a:blipFill>
            <a:blip r:embed="rId4"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999D833-77BE-095F-5143-5F633C3A6A22}"/>
                </a:ext>
              </a:extLst>
            </p:cNvPr>
            <p:cNvSpPr/>
            <p:nvPr/>
          </p:nvSpPr>
          <p:spPr>
            <a:xfrm>
              <a:off x="-841" y="0"/>
              <a:ext cx="393032" cy="6858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AE6C664-2292-B09E-8476-724150425457}"/>
                </a:ext>
              </a:extLst>
            </p:cNvPr>
            <p:cNvSpPr/>
            <p:nvPr/>
          </p:nvSpPr>
          <p:spPr>
            <a:xfrm>
              <a:off x="11790218" y="0"/>
              <a:ext cx="393031" cy="6858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F5854A-5251-F120-23A0-58FDE6DA0B57}"/>
                </a:ext>
              </a:extLst>
            </p:cNvPr>
            <p:cNvSpPr/>
            <p:nvPr/>
          </p:nvSpPr>
          <p:spPr>
            <a:xfrm rot="5400000">
              <a:off x="5923855" y="-5545521"/>
              <a:ext cx="334698" cy="1139803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897094F-D3CE-B2CE-072A-F978E7273337}"/>
                </a:ext>
              </a:extLst>
            </p:cNvPr>
            <p:cNvSpPr/>
            <p:nvPr/>
          </p:nvSpPr>
          <p:spPr>
            <a:xfrm rot="5400000">
              <a:off x="5923855" y="1005493"/>
              <a:ext cx="334697" cy="1139802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06335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343" y="2563297"/>
            <a:ext cx="9097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Теория на базу данных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A344EF4-3D7C-7CA2-BCD5-F65540957FE7}"/>
              </a:ext>
            </a:extLst>
          </p:cNvPr>
          <p:cNvGrpSpPr/>
          <p:nvPr/>
        </p:nvGrpSpPr>
        <p:grpSpPr>
          <a:xfrm>
            <a:off x="-841" y="-13854"/>
            <a:ext cx="12184090" cy="6885709"/>
            <a:chOff x="-841" y="-13854"/>
            <a:chExt cx="12184090" cy="6885709"/>
          </a:xfrm>
          <a:blipFill>
            <a:blip r:embed="rId2"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6999D833-77BE-095F-5143-5F633C3A6A22}"/>
                </a:ext>
              </a:extLst>
            </p:cNvPr>
            <p:cNvSpPr/>
            <p:nvPr/>
          </p:nvSpPr>
          <p:spPr>
            <a:xfrm>
              <a:off x="-841" y="0"/>
              <a:ext cx="393032" cy="6858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4AE6C664-2292-B09E-8476-724150425457}"/>
                </a:ext>
              </a:extLst>
            </p:cNvPr>
            <p:cNvSpPr/>
            <p:nvPr/>
          </p:nvSpPr>
          <p:spPr>
            <a:xfrm>
              <a:off x="11790218" y="0"/>
              <a:ext cx="393031" cy="6858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5F5854A-5251-F120-23A0-58FDE6DA0B57}"/>
                </a:ext>
              </a:extLst>
            </p:cNvPr>
            <p:cNvSpPr/>
            <p:nvPr/>
          </p:nvSpPr>
          <p:spPr>
            <a:xfrm rot="5400000">
              <a:off x="5923855" y="-5545521"/>
              <a:ext cx="334698" cy="1139803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897094F-D3CE-B2CE-072A-F978E7273337}"/>
                </a:ext>
              </a:extLst>
            </p:cNvPr>
            <p:cNvSpPr/>
            <p:nvPr/>
          </p:nvSpPr>
          <p:spPr>
            <a:xfrm rot="5400000">
              <a:off x="5923855" y="1005493"/>
              <a:ext cx="334697" cy="1139802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0062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177" y="1303133"/>
            <a:ext cx="10653823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реляционные базы данных обычно хранятся в памяти компьютера в виде нескольких связанных таблиц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столбцы таблицы называются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полями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, а строки –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записями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каждая таблица содержит описание одного типа объектов (человека, бригады, самолета) или одного типа связей между объектами (например, связь между автомобилем и его владельцем)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в каждой таблице есть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ключ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 – некоторое значение (это может быть одно поле или комбинация полей), которое отличает одну запись от другой; в таблице не может быть двух записей с одинаковыми значениями ключа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на практике часто используют суррогатные ключи – искусственно введенное числовое поле (обычно оно называется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идентификатор, ID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0413" y="373295"/>
            <a:ext cx="546153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Что нужно знать: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344EF4-3D7C-7CA2-BCD5-F65540957FE7}"/>
              </a:ext>
            </a:extLst>
          </p:cNvPr>
          <p:cNvGrpSpPr/>
          <p:nvPr/>
        </p:nvGrpSpPr>
        <p:grpSpPr>
          <a:xfrm>
            <a:off x="-841" y="-13854"/>
            <a:ext cx="12184090" cy="6885711"/>
            <a:chOff x="-841" y="-13854"/>
            <a:chExt cx="12184090" cy="6885711"/>
          </a:xfrm>
          <a:blipFill>
            <a:blip r:embed="rId2"/>
            <a:stretch>
              <a:fillRect/>
            </a:stretch>
          </a:blipFill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999D833-77BE-095F-5143-5F633C3A6A22}"/>
                </a:ext>
              </a:extLst>
            </p:cNvPr>
            <p:cNvSpPr/>
            <p:nvPr/>
          </p:nvSpPr>
          <p:spPr>
            <a:xfrm>
              <a:off x="-841" y="0"/>
              <a:ext cx="393032" cy="6858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AE6C664-2292-B09E-8476-724150425457}"/>
                </a:ext>
              </a:extLst>
            </p:cNvPr>
            <p:cNvSpPr/>
            <p:nvPr/>
          </p:nvSpPr>
          <p:spPr>
            <a:xfrm>
              <a:off x="11790218" y="0"/>
              <a:ext cx="393031" cy="68580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5F5854A-5251-F120-23A0-58FDE6DA0B57}"/>
                </a:ext>
              </a:extLst>
            </p:cNvPr>
            <p:cNvSpPr/>
            <p:nvPr/>
          </p:nvSpPr>
          <p:spPr>
            <a:xfrm rot="5400000">
              <a:off x="5881933" y="-5587443"/>
              <a:ext cx="334698" cy="11481876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B897094F-D3CE-B2CE-072A-F978E7273337}"/>
                </a:ext>
              </a:extLst>
            </p:cNvPr>
            <p:cNvSpPr/>
            <p:nvPr/>
          </p:nvSpPr>
          <p:spPr>
            <a:xfrm rot="5400000">
              <a:off x="5917132" y="816730"/>
              <a:ext cx="334697" cy="11775558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softEdge rad="3175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08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17679"/>
          <a:stretch/>
        </p:blipFill>
        <p:spPr>
          <a:xfrm>
            <a:off x="1030277" y="695392"/>
            <a:ext cx="10303425" cy="30174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6938" y="3712889"/>
            <a:ext cx="105467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Согласно этой таблице, бумага и канцелярские принадлежности поставляются компанией Бета (ID = 23), бензин – компанией Альфа (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 = 14), а корм для кошек – компанией Гамма (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 = 24).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для решения задач этого типа нужно уметь выполнять сортировку и фильтрацию в электронных таблицах</a:t>
            </a:r>
            <a:endParaRPr lang="ru-RU" sz="2400" dirty="0">
              <a:ln>
                <a:solidFill>
                  <a:sysClr val="windowText" lastClr="000000"/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069" y="1220298"/>
            <a:ext cx="1024682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Для выполнения сортировки в </a:t>
            </a:r>
            <a:r>
              <a:rPr lang="ru-RU" sz="2800" dirty="0" err="1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 выделяем все столбцы таблицы, переходим на вкладку «Данные» и щёлкаем по кнопке «Сортировка»:</a:t>
            </a:r>
            <a:endParaRPr lang="ru-RU" sz="2800" dirty="0">
              <a:ln>
                <a:solidFill>
                  <a:sysClr val="windowText" lastClr="000000"/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0772" y="384848"/>
            <a:ext cx="48512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Сортировка в 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Excel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65" y="2448359"/>
            <a:ext cx="5917623" cy="13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03069" y="3838509"/>
            <a:ext cx="101197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Затем в появившемся окне устанавливаем режим сортировки: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37" y="4420104"/>
            <a:ext cx="5942561" cy="200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6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9420" y="384848"/>
            <a:ext cx="61125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Фильтрация в 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Excel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2376" y="1188708"/>
            <a:ext cx="1063610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фильтрация – это отбор записей, соответствующих условию; при этом все записи, не соответствующие условию, скрываются, чтобы снова их увидеть, нужно отключить фильтр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для выполнения фильтрации в 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 выделяем все столбцы таблицы, переходим на вкладку «Данные» и щёлкаем по кнопке «Фильтр»:</a:t>
            </a:r>
            <a:endParaRPr lang="ru-RU" sz="2400" dirty="0">
              <a:ln>
                <a:solidFill>
                  <a:sysClr val="windowText" lastClr="000000"/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4" y="3728474"/>
            <a:ext cx="8981973" cy="1938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53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846" y="679967"/>
            <a:ext cx="509654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n>
                  <a:solidFill>
                    <a:sysClr val="windowText" lastClr="000000"/>
                  </a:solidFill>
                </a:ln>
                <a:ea typeface="Calibri" panose="020F0502020204030204" pitchFamily="34" charset="0"/>
                <a:cs typeface="Times New Roman" panose="02020603050405020304" pitchFamily="18" charset="0"/>
              </a:rPr>
              <a:t>После этого справа от заголовков столбцов появляются стрелки; если нажат на такую стрелку, можно выбрать только некоторые значения; все строки, для которых значения в этом столбце не совпадают ни с одним из выбранных, скрываются:</a:t>
            </a:r>
            <a:endParaRPr lang="ru-RU" sz="2400" dirty="0">
              <a:ln>
                <a:solidFill>
                  <a:sysClr val="windowText" lastClr="000000"/>
                </a:solidFill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72" y="388567"/>
            <a:ext cx="5112421" cy="5921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51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9768" y="2108999"/>
            <a:ext cx="102604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B0F0"/>
                  </a:solidFill>
                </a:ln>
              </a:rPr>
              <a:t>1. Прочти задачу</a:t>
            </a:r>
            <a:b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</a:b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Внимательно прочти задачу. Задай ключевые вопросы для поиска, например: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Что нужно найти?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В каком районе?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За какие даты нужны данные?</a:t>
            </a:r>
          </a:p>
          <a:p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Определи, в каких листах таблицы указана нужная информация.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499" y="515664"/>
            <a:ext cx="9257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Алгоритм поиска информации в связанных таблицах:</a:t>
            </a:r>
          </a:p>
        </p:txBody>
      </p:sp>
    </p:spTree>
    <p:extLst>
      <p:ext uri="{BB962C8B-B14F-4D97-AF65-F5344CB8AC3E}">
        <p14:creationId xmlns:p14="http://schemas.microsoft.com/office/powerpoint/2010/main" val="3072748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ludmila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_ludmila" id="{55D414E7-18BE-4118-BC72-66B83A46EE0E}" vid="{27639BB3-CC25-4B93-8218-2027531B49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Тема_ludmila</Template>
  <TotalTime>109</TotalTime>
  <Words>1023</Words>
  <Application>Microsoft Office PowerPoint</Application>
  <PresentationFormat>Широкоэкранный</PresentationFormat>
  <Paragraphs>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Wingdings</vt:lpstr>
      <vt:lpstr>Тема_ludmila</vt:lpstr>
      <vt:lpstr>Задание 3 из ЕГЭ реляционные БД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3 из ЕГЭ</dc:title>
  <dc:creator>Людмила</dc:creator>
  <cp:lastModifiedBy>ludmila Strelnikova</cp:lastModifiedBy>
  <cp:revision>28</cp:revision>
  <dcterms:created xsi:type="dcterms:W3CDTF">2023-11-11T05:58:09Z</dcterms:created>
  <dcterms:modified xsi:type="dcterms:W3CDTF">2026-03-16T14:44:16Z</dcterms:modified>
</cp:coreProperties>
</file>